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8" r:id="rId2"/>
    <p:sldMasterId id="2147483680" r:id="rId3"/>
    <p:sldMasterId id="2147483692" r:id="rId4"/>
  </p:sldMasterIdLst>
  <p:notesMasterIdLst>
    <p:notesMasterId r:id="rId45"/>
  </p:notesMasterIdLst>
  <p:sldIdLst>
    <p:sldId id="256" r:id="rId5"/>
    <p:sldId id="265" r:id="rId6"/>
    <p:sldId id="266" r:id="rId7"/>
    <p:sldId id="259" r:id="rId8"/>
    <p:sldId id="287" r:id="rId9"/>
    <p:sldId id="269" r:id="rId10"/>
    <p:sldId id="270" r:id="rId11"/>
    <p:sldId id="271" r:id="rId12"/>
    <p:sldId id="272" r:id="rId13"/>
    <p:sldId id="288" r:id="rId14"/>
    <p:sldId id="277" r:id="rId15"/>
    <p:sldId id="289" r:id="rId16"/>
    <p:sldId id="290" r:id="rId17"/>
    <p:sldId id="291" r:id="rId18"/>
    <p:sldId id="260" r:id="rId19"/>
    <p:sldId id="261" r:id="rId20"/>
    <p:sldId id="310" r:id="rId21"/>
    <p:sldId id="262" r:id="rId22"/>
    <p:sldId id="263" r:id="rId23"/>
    <p:sldId id="276" r:id="rId24"/>
    <p:sldId id="283" r:id="rId25"/>
    <p:sldId id="294" r:id="rId26"/>
    <p:sldId id="295" r:id="rId27"/>
    <p:sldId id="292" r:id="rId28"/>
    <p:sldId id="298" r:id="rId29"/>
    <p:sldId id="300" r:id="rId30"/>
    <p:sldId id="306" r:id="rId31"/>
    <p:sldId id="296" r:id="rId32"/>
    <p:sldId id="297" r:id="rId33"/>
    <p:sldId id="299" r:id="rId34"/>
    <p:sldId id="305" r:id="rId35"/>
    <p:sldId id="311" r:id="rId36"/>
    <p:sldId id="301" r:id="rId37"/>
    <p:sldId id="302" r:id="rId38"/>
    <p:sldId id="303" r:id="rId39"/>
    <p:sldId id="304" r:id="rId40"/>
    <p:sldId id="309" r:id="rId41"/>
    <p:sldId id="308" r:id="rId42"/>
    <p:sldId id="307" r:id="rId43"/>
    <p:sldId id="286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065219-408C-47CF-95A9-8E1E14C0F996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05FF1E3-C327-48BD-A384-9A697F985287}">
      <dgm:prSet phldrT="[Texte]"/>
      <dgm:spPr/>
      <dgm:t>
        <a:bodyPr/>
        <a:lstStyle/>
        <a:p>
          <a:r>
            <a:rPr lang="ar-MA" dirty="0" smtClean="0"/>
            <a:t>المجلس الاداري يتكون من 25 عضو. 5 أعضاء من كل تنسيقية اقليمية</a:t>
          </a:r>
          <a:endParaRPr lang="fr-FR" dirty="0"/>
        </a:p>
      </dgm:t>
    </dgm:pt>
    <dgm:pt modelId="{D3D7D7A5-3A7A-446F-8FA0-A14B911112C8}" type="parTrans" cxnId="{DEFE99E1-0F12-4C9B-888E-9CD5629CC514}">
      <dgm:prSet/>
      <dgm:spPr/>
      <dgm:t>
        <a:bodyPr/>
        <a:lstStyle/>
        <a:p>
          <a:endParaRPr lang="fr-FR"/>
        </a:p>
      </dgm:t>
    </dgm:pt>
    <dgm:pt modelId="{269B0C7B-8CB2-4CD4-A342-D2C1FA0F20C7}" type="sibTrans" cxnId="{DEFE99E1-0F12-4C9B-888E-9CD5629CC514}">
      <dgm:prSet/>
      <dgm:spPr/>
      <dgm:t>
        <a:bodyPr/>
        <a:lstStyle/>
        <a:p>
          <a:endParaRPr lang="fr-FR"/>
        </a:p>
      </dgm:t>
    </dgm:pt>
    <dgm:pt modelId="{D1A9B451-36A2-433C-8303-56E5CC3A87E7}">
      <dgm:prSet phldrT="[Texte]" phldr="1"/>
      <dgm:spPr/>
      <dgm:t>
        <a:bodyPr/>
        <a:lstStyle/>
        <a:p>
          <a:endParaRPr lang="fr-FR" dirty="0"/>
        </a:p>
      </dgm:t>
    </dgm:pt>
    <dgm:pt modelId="{EC559076-76C5-4A68-A9C5-940401B0BACF}" type="parTrans" cxnId="{2405078C-13C3-43AC-AB8F-9752D43AD6B7}">
      <dgm:prSet/>
      <dgm:spPr/>
      <dgm:t>
        <a:bodyPr/>
        <a:lstStyle/>
        <a:p>
          <a:endParaRPr lang="fr-FR"/>
        </a:p>
      </dgm:t>
    </dgm:pt>
    <dgm:pt modelId="{EA4455AB-9C2B-4732-9AA0-B61139CE731B}" type="sibTrans" cxnId="{2405078C-13C3-43AC-AB8F-9752D43AD6B7}">
      <dgm:prSet/>
      <dgm:spPr/>
      <dgm:t>
        <a:bodyPr/>
        <a:lstStyle/>
        <a:p>
          <a:endParaRPr lang="fr-FR"/>
        </a:p>
      </dgm:t>
    </dgm:pt>
    <dgm:pt modelId="{B54939E7-5281-456D-ABBE-D585F06BEF22}">
      <dgm:prSet phldrT="[Texte]" phldr="1"/>
      <dgm:spPr/>
      <dgm:t>
        <a:bodyPr/>
        <a:lstStyle/>
        <a:p>
          <a:endParaRPr lang="fr-FR"/>
        </a:p>
      </dgm:t>
    </dgm:pt>
    <dgm:pt modelId="{71FE5854-57F1-4136-87FB-AFCAE2458763}" type="parTrans" cxnId="{0BA16196-4D0E-42C3-AD9F-AD51BF674833}">
      <dgm:prSet/>
      <dgm:spPr/>
      <dgm:t>
        <a:bodyPr/>
        <a:lstStyle/>
        <a:p>
          <a:endParaRPr lang="fr-FR"/>
        </a:p>
      </dgm:t>
    </dgm:pt>
    <dgm:pt modelId="{5257CE6C-E51E-4152-B0C1-9106E0241027}" type="sibTrans" cxnId="{0BA16196-4D0E-42C3-AD9F-AD51BF674833}">
      <dgm:prSet/>
      <dgm:spPr/>
      <dgm:t>
        <a:bodyPr/>
        <a:lstStyle/>
        <a:p>
          <a:endParaRPr lang="fr-FR"/>
        </a:p>
      </dgm:t>
    </dgm:pt>
    <dgm:pt modelId="{C2ED972E-A8FA-4764-A5C6-4E6905342ED5}">
      <dgm:prSet phldrT="[Texte]" phldr="1"/>
      <dgm:spPr/>
      <dgm:t>
        <a:bodyPr/>
        <a:lstStyle/>
        <a:p>
          <a:endParaRPr lang="fr-FR"/>
        </a:p>
      </dgm:t>
    </dgm:pt>
    <dgm:pt modelId="{AE3316B9-87F8-437F-A22B-8C63B66D574C}" type="parTrans" cxnId="{C3BAE91D-9403-486F-AC5F-CFAE770781F8}">
      <dgm:prSet/>
      <dgm:spPr/>
      <dgm:t>
        <a:bodyPr/>
        <a:lstStyle/>
        <a:p>
          <a:endParaRPr lang="fr-FR"/>
        </a:p>
      </dgm:t>
    </dgm:pt>
    <dgm:pt modelId="{4C44526C-4076-4A8A-B184-0229F59251AB}" type="sibTrans" cxnId="{C3BAE91D-9403-486F-AC5F-CFAE770781F8}">
      <dgm:prSet/>
      <dgm:spPr/>
      <dgm:t>
        <a:bodyPr/>
        <a:lstStyle/>
        <a:p>
          <a:endParaRPr lang="fr-FR"/>
        </a:p>
      </dgm:t>
    </dgm:pt>
    <dgm:pt modelId="{DD739F19-33BE-4651-964E-A51D825447A4}">
      <dgm:prSet phldrT="[Texte]" phldr="1"/>
      <dgm:spPr/>
      <dgm:t>
        <a:bodyPr/>
        <a:lstStyle/>
        <a:p>
          <a:endParaRPr lang="fr-FR"/>
        </a:p>
      </dgm:t>
    </dgm:pt>
    <dgm:pt modelId="{CA1BB5D2-67C8-4BAB-B877-5CDFF660AE23}" type="parTrans" cxnId="{E797652A-2C5D-40C3-A50F-4B8BF8FFD6A1}">
      <dgm:prSet/>
      <dgm:spPr/>
      <dgm:t>
        <a:bodyPr/>
        <a:lstStyle/>
        <a:p>
          <a:endParaRPr lang="fr-FR"/>
        </a:p>
      </dgm:t>
    </dgm:pt>
    <dgm:pt modelId="{4E6968B1-3B20-48B0-A12F-D3147E9A33AA}" type="sibTrans" cxnId="{E797652A-2C5D-40C3-A50F-4B8BF8FFD6A1}">
      <dgm:prSet/>
      <dgm:spPr/>
      <dgm:t>
        <a:bodyPr/>
        <a:lstStyle/>
        <a:p>
          <a:endParaRPr lang="fr-FR"/>
        </a:p>
      </dgm:t>
    </dgm:pt>
    <dgm:pt modelId="{F6602102-968E-4273-92DB-7D6E314317D7}">
      <dgm:prSet phldrT="[Texte]" phldr="1"/>
      <dgm:spPr/>
      <dgm:t>
        <a:bodyPr/>
        <a:lstStyle/>
        <a:p>
          <a:endParaRPr lang="fr-FR"/>
        </a:p>
      </dgm:t>
    </dgm:pt>
    <dgm:pt modelId="{0D44ADB5-AD72-410E-967A-EFD3B8A2DF14}" type="parTrans" cxnId="{BF226772-8F9D-4B75-96C2-4E0A7532CFD8}">
      <dgm:prSet/>
      <dgm:spPr/>
      <dgm:t>
        <a:bodyPr/>
        <a:lstStyle/>
        <a:p>
          <a:endParaRPr lang="fr-FR"/>
        </a:p>
      </dgm:t>
    </dgm:pt>
    <dgm:pt modelId="{1C5BF4D9-2E6E-4136-89EE-31081C962561}" type="sibTrans" cxnId="{BF226772-8F9D-4B75-96C2-4E0A7532CFD8}">
      <dgm:prSet/>
      <dgm:spPr/>
      <dgm:t>
        <a:bodyPr/>
        <a:lstStyle/>
        <a:p>
          <a:endParaRPr lang="fr-FR"/>
        </a:p>
      </dgm:t>
    </dgm:pt>
    <dgm:pt modelId="{651EE781-8F23-4346-84C6-2D0F658F10E1}">
      <dgm:prSet phldrT="[Texte]"/>
      <dgm:spPr/>
      <dgm:t>
        <a:bodyPr/>
        <a:lstStyle/>
        <a:p>
          <a:r>
            <a:rPr lang="ar-MA" dirty="0" smtClean="0"/>
            <a:t>التنسيقية الجهوية ينتخبها المجلس الاداري</a:t>
          </a:r>
          <a:endParaRPr lang="fr-FR" dirty="0"/>
        </a:p>
      </dgm:t>
    </dgm:pt>
    <dgm:pt modelId="{F5E145FA-4CF8-4C05-B64C-AB4CD44684E0}" type="parTrans" cxnId="{A86EE90C-DB73-4A33-9121-A466CC1AF0EB}">
      <dgm:prSet/>
      <dgm:spPr/>
      <dgm:t>
        <a:bodyPr/>
        <a:lstStyle/>
        <a:p>
          <a:endParaRPr lang="fr-FR"/>
        </a:p>
      </dgm:t>
    </dgm:pt>
    <dgm:pt modelId="{0534CC10-EFDF-4A96-ADA9-6D161F29139F}" type="sibTrans" cxnId="{A86EE90C-DB73-4A33-9121-A466CC1AF0EB}">
      <dgm:prSet/>
      <dgm:spPr/>
      <dgm:t>
        <a:bodyPr/>
        <a:lstStyle/>
        <a:p>
          <a:endParaRPr lang="fr-FR"/>
        </a:p>
      </dgm:t>
    </dgm:pt>
    <dgm:pt modelId="{9B428C85-65AD-47CD-8481-8FBCC58847C1}">
      <dgm:prSet phldrT="[Texte]"/>
      <dgm:spPr/>
      <dgm:t>
        <a:bodyPr/>
        <a:lstStyle/>
        <a:p>
          <a:r>
            <a:rPr lang="ar-MA" dirty="0" smtClean="0"/>
            <a:t>التنسيقيات الإقليمية: الصويرة+ اكادير انزكان+ تارودانت + </a:t>
          </a:r>
          <a:r>
            <a:rPr lang="ar-MA" dirty="0" err="1" smtClean="0"/>
            <a:t>تيزنيت</a:t>
          </a:r>
          <a:r>
            <a:rPr lang="ar-MA" dirty="0" smtClean="0"/>
            <a:t>+ </a:t>
          </a:r>
          <a:r>
            <a:rPr lang="ar-MA" dirty="0" err="1" smtClean="0"/>
            <a:t>اشتوكة</a:t>
          </a:r>
          <a:r>
            <a:rPr lang="ar-MA" dirty="0" smtClean="0"/>
            <a:t> ايت باها</a:t>
          </a:r>
          <a:endParaRPr lang="fr-FR" dirty="0"/>
        </a:p>
      </dgm:t>
    </dgm:pt>
    <dgm:pt modelId="{99FDDBB5-53A8-4697-B605-520EEA058A65}" type="parTrans" cxnId="{1DBD1815-17DE-4CF9-80FC-07A7C5A55508}">
      <dgm:prSet/>
      <dgm:spPr/>
      <dgm:t>
        <a:bodyPr/>
        <a:lstStyle/>
        <a:p>
          <a:endParaRPr lang="fr-FR"/>
        </a:p>
      </dgm:t>
    </dgm:pt>
    <dgm:pt modelId="{BFEF86ED-3097-44C4-8EEE-A1A6179CD2DA}" type="sibTrans" cxnId="{1DBD1815-17DE-4CF9-80FC-07A7C5A55508}">
      <dgm:prSet/>
      <dgm:spPr/>
      <dgm:t>
        <a:bodyPr/>
        <a:lstStyle/>
        <a:p>
          <a:endParaRPr lang="fr-FR"/>
        </a:p>
      </dgm:t>
    </dgm:pt>
    <dgm:pt modelId="{1FB5B64F-D224-48DB-A4BF-AF9112E11729}">
      <dgm:prSet phldrT="[Texte]"/>
      <dgm:spPr/>
      <dgm:t>
        <a:bodyPr/>
        <a:lstStyle/>
        <a:p>
          <a:r>
            <a:rPr lang="ar-MA" dirty="0" smtClean="0"/>
            <a:t>الجمعيات المحلية</a:t>
          </a:r>
        </a:p>
        <a:p>
          <a:r>
            <a:rPr lang="ar-MA" dirty="0" smtClean="0"/>
            <a:t>(التأسيس:220 جمعية) </a:t>
          </a:r>
          <a:endParaRPr lang="fr-FR" dirty="0"/>
        </a:p>
      </dgm:t>
    </dgm:pt>
    <dgm:pt modelId="{8C90272C-4B3A-4750-8741-C600025F6E64}" type="parTrans" cxnId="{9BF6179A-B767-47EA-A36A-E2D7A0EF1808}">
      <dgm:prSet/>
      <dgm:spPr/>
      <dgm:t>
        <a:bodyPr/>
        <a:lstStyle/>
        <a:p>
          <a:endParaRPr lang="fr-FR"/>
        </a:p>
      </dgm:t>
    </dgm:pt>
    <dgm:pt modelId="{BE89B68A-6795-4D5C-81D4-D54D4D7FE7D8}" type="sibTrans" cxnId="{9BF6179A-B767-47EA-A36A-E2D7A0EF1808}">
      <dgm:prSet/>
      <dgm:spPr/>
      <dgm:t>
        <a:bodyPr/>
        <a:lstStyle/>
        <a:p>
          <a:endParaRPr lang="fr-FR"/>
        </a:p>
      </dgm:t>
    </dgm:pt>
    <dgm:pt modelId="{47910C32-5979-44F5-97C4-C46B22BB863C}" type="pres">
      <dgm:prSet presAssocID="{A5065219-408C-47CF-95A9-8E1E14C0F99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C711524-3EB1-4FA5-B27A-401DBD594707}" type="pres">
      <dgm:prSet presAssocID="{A5065219-408C-47CF-95A9-8E1E14C0F996}" presName="hierFlow" presStyleCnt="0"/>
      <dgm:spPr/>
    </dgm:pt>
    <dgm:pt modelId="{9DBC195F-BB30-4F8D-A3AD-71DA1F4F00EB}" type="pres">
      <dgm:prSet presAssocID="{A5065219-408C-47CF-95A9-8E1E14C0F996}" presName="firstBuf" presStyleCnt="0"/>
      <dgm:spPr/>
    </dgm:pt>
    <dgm:pt modelId="{E288BD6C-44E6-4CB5-BA97-64B060506C1F}" type="pres">
      <dgm:prSet presAssocID="{A5065219-408C-47CF-95A9-8E1E14C0F99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4DECD517-500C-4355-AD78-38BBCA79869E}" type="pres">
      <dgm:prSet presAssocID="{405FF1E3-C327-48BD-A384-9A697F985287}" presName="Name14" presStyleCnt="0"/>
      <dgm:spPr/>
    </dgm:pt>
    <dgm:pt modelId="{DEFB974B-A092-404C-A5B2-890CF4645637}" type="pres">
      <dgm:prSet presAssocID="{405FF1E3-C327-48BD-A384-9A697F985287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833C74A-94E5-4C35-9A1E-D21070F3E1F3}" type="pres">
      <dgm:prSet presAssocID="{405FF1E3-C327-48BD-A384-9A697F985287}" presName="hierChild2" presStyleCnt="0"/>
      <dgm:spPr/>
    </dgm:pt>
    <dgm:pt modelId="{4F73B472-E72B-4938-B301-54CC3600F974}" type="pres">
      <dgm:prSet presAssocID="{EC559076-76C5-4A68-A9C5-940401B0BACF}" presName="Name19" presStyleLbl="parChTrans1D2" presStyleIdx="0" presStyleCnt="2"/>
      <dgm:spPr/>
      <dgm:t>
        <a:bodyPr/>
        <a:lstStyle/>
        <a:p>
          <a:endParaRPr lang="fr-FR"/>
        </a:p>
      </dgm:t>
    </dgm:pt>
    <dgm:pt modelId="{56EC20BD-BBB1-4858-A83F-118CE3ABB52A}" type="pres">
      <dgm:prSet presAssocID="{D1A9B451-36A2-433C-8303-56E5CC3A87E7}" presName="Name21" presStyleCnt="0"/>
      <dgm:spPr/>
    </dgm:pt>
    <dgm:pt modelId="{164FDB57-B627-48C0-9CCC-F3EB1918766F}" type="pres">
      <dgm:prSet presAssocID="{D1A9B451-36A2-433C-8303-56E5CC3A87E7}" presName="level2Shape" presStyleLbl="node2" presStyleIdx="0" presStyleCnt="2"/>
      <dgm:spPr/>
      <dgm:t>
        <a:bodyPr/>
        <a:lstStyle/>
        <a:p>
          <a:endParaRPr lang="fr-FR"/>
        </a:p>
      </dgm:t>
    </dgm:pt>
    <dgm:pt modelId="{80982B88-83D6-4983-B7C7-A5FCE402136A}" type="pres">
      <dgm:prSet presAssocID="{D1A9B451-36A2-433C-8303-56E5CC3A87E7}" presName="hierChild3" presStyleCnt="0"/>
      <dgm:spPr/>
    </dgm:pt>
    <dgm:pt modelId="{C0F766A1-1E50-42AD-B26F-FDE99CFE88AB}" type="pres">
      <dgm:prSet presAssocID="{71FE5854-57F1-4136-87FB-AFCAE2458763}" presName="Name19" presStyleLbl="parChTrans1D3" presStyleIdx="0" presStyleCnt="3"/>
      <dgm:spPr/>
      <dgm:t>
        <a:bodyPr/>
        <a:lstStyle/>
        <a:p>
          <a:endParaRPr lang="fr-FR"/>
        </a:p>
      </dgm:t>
    </dgm:pt>
    <dgm:pt modelId="{D18A4A40-9846-4929-A47D-CB692A8C1C0D}" type="pres">
      <dgm:prSet presAssocID="{B54939E7-5281-456D-ABBE-D585F06BEF22}" presName="Name21" presStyleCnt="0"/>
      <dgm:spPr/>
    </dgm:pt>
    <dgm:pt modelId="{AD529F90-1BF0-4369-831F-666F415DF968}" type="pres">
      <dgm:prSet presAssocID="{B54939E7-5281-456D-ABBE-D585F06BEF22}" presName="level2Shape" presStyleLbl="node3" presStyleIdx="0" presStyleCnt="3"/>
      <dgm:spPr/>
      <dgm:t>
        <a:bodyPr/>
        <a:lstStyle/>
        <a:p>
          <a:endParaRPr lang="fr-FR"/>
        </a:p>
      </dgm:t>
    </dgm:pt>
    <dgm:pt modelId="{B5D47126-D48A-486C-9865-49268EE3D2C7}" type="pres">
      <dgm:prSet presAssocID="{B54939E7-5281-456D-ABBE-D585F06BEF22}" presName="hierChild3" presStyleCnt="0"/>
      <dgm:spPr/>
    </dgm:pt>
    <dgm:pt modelId="{873233A8-BEBB-4659-8AE6-9B8028A4434C}" type="pres">
      <dgm:prSet presAssocID="{AE3316B9-87F8-437F-A22B-8C63B66D574C}" presName="Name19" presStyleLbl="parChTrans1D3" presStyleIdx="1" presStyleCnt="3"/>
      <dgm:spPr/>
      <dgm:t>
        <a:bodyPr/>
        <a:lstStyle/>
        <a:p>
          <a:endParaRPr lang="fr-FR"/>
        </a:p>
      </dgm:t>
    </dgm:pt>
    <dgm:pt modelId="{E308D76F-E420-4A14-B951-7BD0D12E4DA1}" type="pres">
      <dgm:prSet presAssocID="{C2ED972E-A8FA-4764-A5C6-4E6905342ED5}" presName="Name21" presStyleCnt="0"/>
      <dgm:spPr/>
    </dgm:pt>
    <dgm:pt modelId="{4C3088C5-94B4-4BC6-B93F-072498693F8D}" type="pres">
      <dgm:prSet presAssocID="{C2ED972E-A8FA-4764-A5C6-4E6905342ED5}" presName="level2Shape" presStyleLbl="node3" presStyleIdx="1" presStyleCnt="3"/>
      <dgm:spPr/>
      <dgm:t>
        <a:bodyPr/>
        <a:lstStyle/>
        <a:p>
          <a:endParaRPr lang="fr-FR"/>
        </a:p>
      </dgm:t>
    </dgm:pt>
    <dgm:pt modelId="{DD3435F0-7982-47EF-9D70-2075AE6086DE}" type="pres">
      <dgm:prSet presAssocID="{C2ED972E-A8FA-4764-A5C6-4E6905342ED5}" presName="hierChild3" presStyleCnt="0"/>
      <dgm:spPr/>
    </dgm:pt>
    <dgm:pt modelId="{746F589E-179C-4A77-9552-D5EB2423873F}" type="pres">
      <dgm:prSet presAssocID="{CA1BB5D2-67C8-4BAB-B877-5CDFF660AE23}" presName="Name19" presStyleLbl="parChTrans1D2" presStyleIdx="1" presStyleCnt="2"/>
      <dgm:spPr/>
      <dgm:t>
        <a:bodyPr/>
        <a:lstStyle/>
        <a:p>
          <a:endParaRPr lang="fr-FR"/>
        </a:p>
      </dgm:t>
    </dgm:pt>
    <dgm:pt modelId="{6935FB85-04F5-4CEB-BB42-F3F17ABD955C}" type="pres">
      <dgm:prSet presAssocID="{DD739F19-33BE-4651-964E-A51D825447A4}" presName="Name21" presStyleCnt="0"/>
      <dgm:spPr/>
    </dgm:pt>
    <dgm:pt modelId="{92570DFD-D36D-4DE3-9A86-F6056D4D75F5}" type="pres">
      <dgm:prSet presAssocID="{DD739F19-33BE-4651-964E-A51D825447A4}" presName="level2Shape" presStyleLbl="node2" presStyleIdx="1" presStyleCnt="2"/>
      <dgm:spPr/>
      <dgm:t>
        <a:bodyPr/>
        <a:lstStyle/>
        <a:p>
          <a:endParaRPr lang="fr-FR"/>
        </a:p>
      </dgm:t>
    </dgm:pt>
    <dgm:pt modelId="{176C16FB-185E-49D8-BA7D-93BF596A2ABE}" type="pres">
      <dgm:prSet presAssocID="{DD739F19-33BE-4651-964E-A51D825447A4}" presName="hierChild3" presStyleCnt="0"/>
      <dgm:spPr/>
    </dgm:pt>
    <dgm:pt modelId="{5D6A314E-D622-4457-96B5-64604FAC56A5}" type="pres">
      <dgm:prSet presAssocID="{0D44ADB5-AD72-410E-967A-EFD3B8A2DF14}" presName="Name19" presStyleLbl="parChTrans1D3" presStyleIdx="2" presStyleCnt="3"/>
      <dgm:spPr/>
      <dgm:t>
        <a:bodyPr/>
        <a:lstStyle/>
        <a:p>
          <a:endParaRPr lang="fr-FR"/>
        </a:p>
      </dgm:t>
    </dgm:pt>
    <dgm:pt modelId="{830AB28A-99F0-4E72-BF37-6C0F6878DD8C}" type="pres">
      <dgm:prSet presAssocID="{F6602102-968E-4273-92DB-7D6E314317D7}" presName="Name21" presStyleCnt="0"/>
      <dgm:spPr/>
    </dgm:pt>
    <dgm:pt modelId="{6302D06F-0A8C-41FA-A8DE-D58E966630DA}" type="pres">
      <dgm:prSet presAssocID="{F6602102-968E-4273-92DB-7D6E314317D7}" presName="level2Shape" presStyleLbl="node3" presStyleIdx="2" presStyleCnt="3"/>
      <dgm:spPr/>
      <dgm:t>
        <a:bodyPr/>
        <a:lstStyle/>
        <a:p>
          <a:endParaRPr lang="fr-FR"/>
        </a:p>
      </dgm:t>
    </dgm:pt>
    <dgm:pt modelId="{178C0504-B9C7-47BC-B300-389F59DEE07C}" type="pres">
      <dgm:prSet presAssocID="{F6602102-968E-4273-92DB-7D6E314317D7}" presName="hierChild3" presStyleCnt="0"/>
      <dgm:spPr/>
    </dgm:pt>
    <dgm:pt modelId="{504886B8-4ACF-4F05-8777-E1C0675FB5B9}" type="pres">
      <dgm:prSet presAssocID="{A5065219-408C-47CF-95A9-8E1E14C0F996}" presName="bgShapesFlow" presStyleCnt="0"/>
      <dgm:spPr/>
    </dgm:pt>
    <dgm:pt modelId="{1A6B2EB4-568E-484F-9E01-D698857A52C8}" type="pres">
      <dgm:prSet presAssocID="{651EE781-8F23-4346-84C6-2D0F658F10E1}" presName="rectComp" presStyleCnt="0"/>
      <dgm:spPr/>
    </dgm:pt>
    <dgm:pt modelId="{9B852464-FF42-4C81-B436-EA8930D7DAD6}" type="pres">
      <dgm:prSet presAssocID="{651EE781-8F23-4346-84C6-2D0F658F10E1}" presName="bgRect" presStyleLbl="bgShp" presStyleIdx="0" presStyleCnt="3" custLinFactNeighborY="1984"/>
      <dgm:spPr/>
      <dgm:t>
        <a:bodyPr/>
        <a:lstStyle/>
        <a:p>
          <a:endParaRPr lang="fr-FR"/>
        </a:p>
      </dgm:t>
    </dgm:pt>
    <dgm:pt modelId="{EFDE2051-ABB6-4216-9B1B-04F7FBB63DFA}" type="pres">
      <dgm:prSet presAssocID="{651EE781-8F23-4346-84C6-2D0F658F10E1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3749B40-E43D-4357-A363-58DA0EC4977B}" type="pres">
      <dgm:prSet presAssocID="{651EE781-8F23-4346-84C6-2D0F658F10E1}" presName="spComp" presStyleCnt="0"/>
      <dgm:spPr/>
    </dgm:pt>
    <dgm:pt modelId="{CD61E702-71A9-4B6B-899D-6443044C5BB9}" type="pres">
      <dgm:prSet presAssocID="{651EE781-8F23-4346-84C6-2D0F658F10E1}" presName="vSp" presStyleCnt="0"/>
      <dgm:spPr/>
    </dgm:pt>
    <dgm:pt modelId="{753D52C7-46A7-4ED8-90B2-1D8E77F8DFBC}" type="pres">
      <dgm:prSet presAssocID="{9B428C85-65AD-47CD-8481-8FBCC58847C1}" presName="rectComp" presStyleCnt="0"/>
      <dgm:spPr/>
    </dgm:pt>
    <dgm:pt modelId="{DC2966A4-A528-49DA-801C-E48D6486A0AB}" type="pres">
      <dgm:prSet presAssocID="{9B428C85-65AD-47CD-8481-8FBCC58847C1}" presName="bgRect" presStyleLbl="bgShp" presStyleIdx="1" presStyleCnt="3"/>
      <dgm:spPr/>
      <dgm:t>
        <a:bodyPr/>
        <a:lstStyle/>
        <a:p>
          <a:endParaRPr lang="fr-FR"/>
        </a:p>
      </dgm:t>
    </dgm:pt>
    <dgm:pt modelId="{511D986B-E771-4307-B627-267993365BBA}" type="pres">
      <dgm:prSet presAssocID="{9B428C85-65AD-47CD-8481-8FBCC58847C1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26CD949-AB07-4583-BAA7-FB137769A6EE}" type="pres">
      <dgm:prSet presAssocID="{9B428C85-65AD-47CD-8481-8FBCC58847C1}" presName="spComp" presStyleCnt="0"/>
      <dgm:spPr/>
    </dgm:pt>
    <dgm:pt modelId="{C8528E44-7FCD-4543-A651-755F48259322}" type="pres">
      <dgm:prSet presAssocID="{9B428C85-65AD-47CD-8481-8FBCC58847C1}" presName="vSp" presStyleCnt="0"/>
      <dgm:spPr/>
    </dgm:pt>
    <dgm:pt modelId="{0124E8C4-4555-4304-A956-63C76DE1B8C0}" type="pres">
      <dgm:prSet presAssocID="{1FB5B64F-D224-48DB-A4BF-AF9112E11729}" presName="rectComp" presStyleCnt="0"/>
      <dgm:spPr/>
    </dgm:pt>
    <dgm:pt modelId="{E9FC2E99-795D-4CED-B081-93CBF8F1D068}" type="pres">
      <dgm:prSet presAssocID="{1FB5B64F-D224-48DB-A4BF-AF9112E11729}" presName="bgRect" presStyleLbl="bgShp" presStyleIdx="2" presStyleCnt="3"/>
      <dgm:spPr/>
      <dgm:t>
        <a:bodyPr/>
        <a:lstStyle/>
        <a:p>
          <a:endParaRPr lang="fr-FR"/>
        </a:p>
      </dgm:t>
    </dgm:pt>
    <dgm:pt modelId="{3D8C1460-8AF1-491E-AF39-2191AAD8BB8A}" type="pres">
      <dgm:prSet presAssocID="{1FB5B64F-D224-48DB-A4BF-AF9112E11729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86EE90C-DB73-4A33-9121-A466CC1AF0EB}" srcId="{A5065219-408C-47CF-95A9-8E1E14C0F996}" destId="{651EE781-8F23-4346-84C6-2D0F658F10E1}" srcOrd="1" destOrd="0" parTransId="{F5E145FA-4CF8-4C05-B64C-AB4CD44684E0}" sibTransId="{0534CC10-EFDF-4A96-ADA9-6D161F29139F}"/>
    <dgm:cxn modelId="{2450194F-F78C-490C-92BE-315440A62BD9}" type="presOf" srcId="{1FB5B64F-D224-48DB-A4BF-AF9112E11729}" destId="{E9FC2E99-795D-4CED-B081-93CBF8F1D068}" srcOrd="0" destOrd="0" presId="urn:microsoft.com/office/officeart/2005/8/layout/hierarchy6"/>
    <dgm:cxn modelId="{0BA16196-4D0E-42C3-AD9F-AD51BF674833}" srcId="{D1A9B451-36A2-433C-8303-56E5CC3A87E7}" destId="{B54939E7-5281-456D-ABBE-D585F06BEF22}" srcOrd="0" destOrd="0" parTransId="{71FE5854-57F1-4136-87FB-AFCAE2458763}" sibTransId="{5257CE6C-E51E-4152-B0C1-9106E0241027}"/>
    <dgm:cxn modelId="{8BBE38BF-0573-44B8-B2D7-494A9DB1B6CF}" type="presOf" srcId="{71FE5854-57F1-4136-87FB-AFCAE2458763}" destId="{C0F766A1-1E50-42AD-B26F-FDE99CFE88AB}" srcOrd="0" destOrd="0" presId="urn:microsoft.com/office/officeart/2005/8/layout/hierarchy6"/>
    <dgm:cxn modelId="{2405078C-13C3-43AC-AB8F-9752D43AD6B7}" srcId="{405FF1E3-C327-48BD-A384-9A697F985287}" destId="{D1A9B451-36A2-433C-8303-56E5CC3A87E7}" srcOrd="0" destOrd="0" parTransId="{EC559076-76C5-4A68-A9C5-940401B0BACF}" sibTransId="{EA4455AB-9C2B-4732-9AA0-B61139CE731B}"/>
    <dgm:cxn modelId="{C3BAE91D-9403-486F-AC5F-CFAE770781F8}" srcId="{D1A9B451-36A2-433C-8303-56E5CC3A87E7}" destId="{C2ED972E-A8FA-4764-A5C6-4E6905342ED5}" srcOrd="1" destOrd="0" parTransId="{AE3316B9-87F8-437F-A22B-8C63B66D574C}" sibTransId="{4C44526C-4076-4A8A-B184-0229F59251AB}"/>
    <dgm:cxn modelId="{5185998D-D50B-4416-9508-CAA813B5E0F5}" type="presOf" srcId="{9B428C85-65AD-47CD-8481-8FBCC58847C1}" destId="{511D986B-E771-4307-B627-267993365BBA}" srcOrd="1" destOrd="0" presId="urn:microsoft.com/office/officeart/2005/8/layout/hierarchy6"/>
    <dgm:cxn modelId="{D75C0949-B9BC-43CA-9FA7-977555062769}" type="presOf" srcId="{EC559076-76C5-4A68-A9C5-940401B0BACF}" destId="{4F73B472-E72B-4938-B301-54CC3600F974}" srcOrd="0" destOrd="0" presId="urn:microsoft.com/office/officeart/2005/8/layout/hierarchy6"/>
    <dgm:cxn modelId="{0B103DE5-246D-4914-92D1-027083689670}" type="presOf" srcId="{1FB5B64F-D224-48DB-A4BF-AF9112E11729}" destId="{3D8C1460-8AF1-491E-AF39-2191AAD8BB8A}" srcOrd="1" destOrd="0" presId="urn:microsoft.com/office/officeart/2005/8/layout/hierarchy6"/>
    <dgm:cxn modelId="{1DBD1815-17DE-4CF9-80FC-07A7C5A55508}" srcId="{A5065219-408C-47CF-95A9-8E1E14C0F996}" destId="{9B428C85-65AD-47CD-8481-8FBCC58847C1}" srcOrd="2" destOrd="0" parTransId="{99FDDBB5-53A8-4697-B605-520EEA058A65}" sibTransId="{BFEF86ED-3097-44C4-8EEE-A1A6179CD2DA}"/>
    <dgm:cxn modelId="{634BC34B-1747-4BAE-82E0-E56EB2EA9DED}" type="presOf" srcId="{B54939E7-5281-456D-ABBE-D585F06BEF22}" destId="{AD529F90-1BF0-4369-831F-666F415DF968}" srcOrd="0" destOrd="0" presId="urn:microsoft.com/office/officeart/2005/8/layout/hierarchy6"/>
    <dgm:cxn modelId="{E797652A-2C5D-40C3-A50F-4B8BF8FFD6A1}" srcId="{405FF1E3-C327-48BD-A384-9A697F985287}" destId="{DD739F19-33BE-4651-964E-A51D825447A4}" srcOrd="1" destOrd="0" parTransId="{CA1BB5D2-67C8-4BAB-B877-5CDFF660AE23}" sibTransId="{4E6968B1-3B20-48B0-A12F-D3147E9A33AA}"/>
    <dgm:cxn modelId="{733A3E40-7A3B-44AD-8F7A-B9981BB347BE}" type="presOf" srcId="{9B428C85-65AD-47CD-8481-8FBCC58847C1}" destId="{DC2966A4-A528-49DA-801C-E48D6486A0AB}" srcOrd="0" destOrd="0" presId="urn:microsoft.com/office/officeart/2005/8/layout/hierarchy6"/>
    <dgm:cxn modelId="{0497EBE6-A632-4D08-9832-CD99CEE8DDE0}" type="presOf" srcId="{CA1BB5D2-67C8-4BAB-B877-5CDFF660AE23}" destId="{746F589E-179C-4A77-9552-D5EB2423873F}" srcOrd="0" destOrd="0" presId="urn:microsoft.com/office/officeart/2005/8/layout/hierarchy6"/>
    <dgm:cxn modelId="{BF226772-8F9D-4B75-96C2-4E0A7532CFD8}" srcId="{DD739F19-33BE-4651-964E-A51D825447A4}" destId="{F6602102-968E-4273-92DB-7D6E314317D7}" srcOrd="0" destOrd="0" parTransId="{0D44ADB5-AD72-410E-967A-EFD3B8A2DF14}" sibTransId="{1C5BF4D9-2E6E-4136-89EE-31081C962561}"/>
    <dgm:cxn modelId="{E13E66CB-A8C0-4FA1-B287-6CD0120AE839}" type="presOf" srcId="{D1A9B451-36A2-433C-8303-56E5CC3A87E7}" destId="{164FDB57-B627-48C0-9CCC-F3EB1918766F}" srcOrd="0" destOrd="0" presId="urn:microsoft.com/office/officeart/2005/8/layout/hierarchy6"/>
    <dgm:cxn modelId="{C1CC2E07-AFA4-45C6-BBE4-AEB2788A42C9}" type="presOf" srcId="{A5065219-408C-47CF-95A9-8E1E14C0F996}" destId="{47910C32-5979-44F5-97C4-C46B22BB863C}" srcOrd="0" destOrd="0" presId="urn:microsoft.com/office/officeart/2005/8/layout/hierarchy6"/>
    <dgm:cxn modelId="{9BF6179A-B767-47EA-A36A-E2D7A0EF1808}" srcId="{A5065219-408C-47CF-95A9-8E1E14C0F996}" destId="{1FB5B64F-D224-48DB-A4BF-AF9112E11729}" srcOrd="3" destOrd="0" parTransId="{8C90272C-4B3A-4750-8741-C600025F6E64}" sibTransId="{BE89B68A-6795-4D5C-81D4-D54D4D7FE7D8}"/>
    <dgm:cxn modelId="{9DFFC5D2-F096-4DA1-A8EF-08593E60F328}" type="presOf" srcId="{C2ED972E-A8FA-4764-A5C6-4E6905342ED5}" destId="{4C3088C5-94B4-4BC6-B93F-072498693F8D}" srcOrd="0" destOrd="0" presId="urn:microsoft.com/office/officeart/2005/8/layout/hierarchy6"/>
    <dgm:cxn modelId="{7CD5534A-C861-4846-9A1B-004BD626A023}" type="presOf" srcId="{651EE781-8F23-4346-84C6-2D0F658F10E1}" destId="{9B852464-FF42-4C81-B436-EA8930D7DAD6}" srcOrd="0" destOrd="0" presId="urn:microsoft.com/office/officeart/2005/8/layout/hierarchy6"/>
    <dgm:cxn modelId="{6C2AD593-CBA4-445F-A3D3-01B9D0D0A508}" type="presOf" srcId="{F6602102-968E-4273-92DB-7D6E314317D7}" destId="{6302D06F-0A8C-41FA-A8DE-D58E966630DA}" srcOrd="0" destOrd="0" presId="urn:microsoft.com/office/officeart/2005/8/layout/hierarchy6"/>
    <dgm:cxn modelId="{F6D5F2EA-B91C-4DB4-B7F9-C91888D68E92}" type="presOf" srcId="{651EE781-8F23-4346-84C6-2D0F658F10E1}" destId="{EFDE2051-ABB6-4216-9B1B-04F7FBB63DFA}" srcOrd="1" destOrd="0" presId="urn:microsoft.com/office/officeart/2005/8/layout/hierarchy6"/>
    <dgm:cxn modelId="{B287F6A2-5AC9-4512-9F1C-49CFC2286335}" type="presOf" srcId="{DD739F19-33BE-4651-964E-A51D825447A4}" destId="{92570DFD-D36D-4DE3-9A86-F6056D4D75F5}" srcOrd="0" destOrd="0" presId="urn:microsoft.com/office/officeart/2005/8/layout/hierarchy6"/>
    <dgm:cxn modelId="{DEFE99E1-0F12-4C9B-888E-9CD5629CC514}" srcId="{A5065219-408C-47CF-95A9-8E1E14C0F996}" destId="{405FF1E3-C327-48BD-A384-9A697F985287}" srcOrd="0" destOrd="0" parTransId="{D3D7D7A5-3A7A-446F-8FA0-A14B911112C8}" sibTransId="{269B0C7B-8CB2-4CD4-A342-D2C1FA0F20C7}"/>
    <dgm:cxn modelId="{D7BFCB6E-F7A2-4D81-8845-77C9664D6FE8}" type="presOf" srcId="{405FF1E3-C327-48BD-A384-9A697F985287}" destId="{DEFB974B-A092-404C-A5B2-890CF4645637}" srcOrd="0" destOrd="0" presId="urn:microsoft.com/office/officeart/2005/8/layout/hierarchy6"/>
    <dgm:cxn modelId="{00CA0F62-69E9-48F1-A569-AF85ABA825FD}" type="presOf" srcId="{AE3316B9-87F8-437F-A22B-8C63B66D574C}" destId="{873233A8-BEBB-4659-8AE6-9B8028A4434C}" srcOrd="0" destOrd="0" presId="urn:microsoft.com/office/officeart/2005/8/layout/hierarchy6"/>
    <dgm:cxn modelId="{485EF5A3-6E9F-4C9C-888B-81EB54452153}" type="presOf" srcId="{0D44ADB5-AD72-410E-967A-EFD3B8A2DF14}" destId="{5D6A314E-D622-4457-96B5-64604FAC56A5}" srcOrd="0" destOrd="0" presId="urn:microsoft.com/office/officeart/2005/8/layout/hierarchy6"/>
    <dgm:cxn modelId="{DF1C9E76-CF3B-44F9-8FF9-5DD1E421301A}" type="presParOf" srcId="{47910C32-5979-44F5-97C4-C46B22BB863C}" destId="{BC711524-3EB1-4FA5-B27A-401DBD594707}" srcOrd="0" destOrd="0" presId="urn:microsoft.com/office/officeart/2005/8/layout/hierarchy6"/>
    <dgm:cxn modelId="{1F592F2F-4906-4043-B334-1F92286E830A}" type="presParOf" srcId="{BC711524-3EB1-4FA5-B27A-401DBD594707}" destId="{9DBC195F-BB30-4F8D-A3AD-71DA1F4F00EB}" srcOrd="0" destOrd="0" presId="urn:microsoft.com/office/officeart/2005/8/layout/hierarchy6"/>
    <dgm:cxn modelId="{4A05F054-DCE0-49C4-A6E1-754224790E5E}" type="presParOf" srcId="{BC711524-3EB1-4FA5-B27A-401DBD594707}" destId="{E288BD6C-44E6-4CB5-BA97-64B060506C1F}" srcOrd="1" destOrd="0" presId="urn:microsoft.com/office/officeart/2005/8/layout/hierarchy6"/>
    <dgm:cxn modelId="{D3639B0D-66FE-424E-9A7E-CB904AF8C700}" type="presParOf" srcId="{E288BD6C-44E6-4CB5-BA97-64B060506C1F}" destId="{4DECD517-500C-4355-AD78-38BBCA79869E}" srcOrd="0" destOrd="0" presId="urn:microsoft.com/office/officeart/2005/8/layout/hierarchy6"/>
    <dgm:cxn modelId="{13C3B7AA-AC9F-4F6F-A5F2-4E59DD67163F}" type="presParOf" srcId="{4DECD517-500C-4355-AD78-38BBCA79869E}" destId="{DEFB974B-A092-404C-A5B2-890CF4645637}" srcOrd="0" destOrd="0" presId="urn:microsoft.com/office/officeart/2005/8/layout/hierarchy6"/>
    <dgm:cxn modelId="{C47B034F-9187-452D-A6C8-85B628E31E20}" type="presParOf" srcId="{4DECD517-500C-4355-AD78-38BBCA79869E}" destId="{5833C74A-94E5-4C35-9A1E-D21070F3E1F3}" srcOrd="1" destOrd="0" presId="urn:microsoft.com/office/officeart/2005/8/layout/hierarchy6"/>
    <dgm:cxn modelId="{FC371216-7EF5-46DE-BE46-12F42AC3335A}" type="presParOf" srcId="{5833C74A-94E5-4C35-9A1E-D21070F3E1F3}" destId="{4F73B472-E72B-4938-B301-54CC3600F974}" srcOrd="0" destOrd="0" presId="urn:microsoft.com/office/officeart/2005/8/layout/hierarchy6"/>
    <dgm:cxn modelId="{9CB7F8EA-7DA8-4FA4-B8BD-2AB66EFC33E6}" type="presParOf" srcId="{5833C74A-94E5-4C35-9A1E-D21070F3E1F3}" destId="{56EC20BD-BBB1-4858-A83F-118CE3ABB52A}" srcOrd="1" destOrd="0" presId="urn:microsoft.com/office/officeart/2005/8/layout/hierarchy6"/>
    <dgm:cxn modelId="{45E5B93B-7C7A-49A6-A7C6-C44857470CDE}" type="presParOf" srcId="{56EC20BD-BBB1-4858-A83F-118CE3ABB52A}" destId="{164FDB57-B627-48C0-9CCC-F3EB1918766F}" srcOrd="0" destOrd="0" presId="urn:microsoft.com/office/officeart/2005/8/layout/hierarchy6"/>
    <dgm:cxn modelId="{5D59BBA3-1FD7-42EF-8443-E07D3970D591}" type="presParOf" srcId="{56EC20BD-BBB1-4858-A83F-118CE3ABB52A}" destId="{80982B88-83D6-4983-B7C7-A5FCE402136A}" srcOrd="1" destOrd="0" presId="urn:microsoft.com/office/officeart/2005/8/layout/hierarchy6"/>
    <dgm:cxn modelId="{EB2018E5-C488-45AF-B27B-634DA7B0A1CD}" type="presParOf" srcId="{80982B88-83D6-4983-B7C7-A5FCE402136A}" destId="{C0F766A1-1E50-42AD-B26F-FDE99CFE88AB}" srcOrd="0" destOrd="0" presId="urn:microsoft.com/office/officeart/2005/8/layout/hierarchy6"/>
    <dgm:cxn modelId="{173248F0-9AD9-4D91-BF71-215692C914CF}" type="presParOf" srcId="{80982B88-83D6-4983-B7C7-A5FCE402136A}" destId="{D18A4A40-9846-4929-A47D-CB692A8C1C0D}" srcOrd="1" destOrd="0" presId="urn:microsoft.com/office/officeart/2005/8/layout/hierarchy6"/>
    <dgm:cxn modelId="{D1DD391C-1042-4975-A92A-3BA855226E5F}" type="presParOf" srcId="{D18A4A40-9846-4929-A47D-CB692A8C1C0D}" destId="{AD529F90-1BF0-4369-831F-666F415DF968}" srcOrd="0" destOrd="0" presId="urn:microsoft.com/office/officeart/2005/8/layout/hierarchy6"/>
    <dgm:cxn modelId="{68DEC0BA-A298-42C8-8032-E2401235B650}" type="presParOf" srcId="{D18A4A40-9846-4929-A47D-CB692A8C1C0D}" destId="{B5D47126-D48A-486C-9865-49268EE3D2C7}" srcOrd="1" destOrd="0" presId="urn:microsoft.com/office/officeart/2005/8/layout/hierarchy6"/>
    <dgm:cxn modelId="{EBB3C41E-A979-452D-9051-294AA15F8441}" type="presParOf" srcId="{80982B88-83D6-4983-B7C7-A5FCE402136A}" destId="{873233A8-BEBB-4659-8AE6-9B8028A4434C}" srcOrd="2" destOrd="0" presId="urn:microsoft.com/office/officeart/2005/8/layout/hierarchy6"/>
    <dgm:cxn modelId="{408EF884-2CC9-4C44-BED3-B30D74A8EEF6}" type="presParOf" srcId="{80982B88-83D6-4983-B7C7-A5FCE402136A}" destId="{E308D76F-E420-4A14-B951-7BD0D12E4DA1}" srcOrd="3" destOrd="0" presId="urn:microsoft.com/office/officeart/2005/8/layout/hierarchy6"/>
    <dgm:cxn modelId="{25FBEE02-BC6B-47DF-A181-C0B6B42DA80D}" type="presParOf" srcId="{E308D76F-E420-4A14-B951-7BD0D12E4DA1}" destId="{4C3088C5-94B4-4BC6-B93F-072498693F8D}" srcOrd="0" destOrd="0" presId="urn:microsoft.com/office/officeart/2005/8/layout/hierarchy6"/>
    <dgm:cxn modelId="{8F6A12D0-C8E2-476E-B1AE-24EB9BF48578}" type="presParOf" srcId="{E308D76F-E420-4A14-B951-7BD0D12E4DA1}" destId="{DD3435F0-7982-47EF-9D70-2075AE6086DE}" srcOrd="1" destOrd="0" presId="urn:microsoft.com/office/officeart/2005/8/layout/hierarchy6"/>
    <dgm:cxn modelId="{33E106FB-18AF-4C70-99E6-9E025468BE55}" type="presParOf" srcId="{5833C74A-94E5-4C35-9A1E-D21070F3E1F3}" destId="{746F589E-179C-4A77-9552-D5EB2423873F}" srcOrd="2" destOrd="0" presId="urn:microsoft.com/office/officeart/2005/8/layout/hierarchy6"/>
    <dgm:cxn modelId="{B877CFCE-5BEE-43D6-9DA5-C3AE873E7433}" type="presParOf" srcId="{5833C74A-94E5-4C35-9A1E-D21070F3E1F3}" destId="{6935FB85-04F5-4CEB-BB42-F3F17ABD955C}" srcOrd="3" destOrd="0" presId="urn:microsoft.com/office/officeart/2005/8/layout/hierarchy6"/>
    <dgm:cxn modelId="{A91842F0-95F6-4CC1-B1BA-FC034353612C}" type="presParOf" srcId="{6935FB85-04F5-4CEB-BB42-F3F17ABD955C}" destId="{92570DFD-D36D-4DE3-9A86-F6056D4D75F5}" srcOrd="0" destOrd="0" presId="urn:microsoft.com/office/officeart/2005/8/layout/hierarchy6"/>
    <dgm:cxn modelId="{A84687F2-BDAC-4FB3-A4D9-8E4F048F8937}" type="presParOf" srcId="{6935FB85-04F5-4CEB-BB42-F3F17ABD955C}" destId="{176C16FB-185E-49D8-BA7D-93BF596A2ABE}" srcOrd="1" destOrd="0" presId="urn:microsoft.com/office/officeart/2005/8/layout/hierarchy6"/>
    <dgm:cxn modelId="{49D7B566-0CFF-4D9E-AF2B-F320BBA3A52C}" type="presParOf" srcId="{176C16FB-185E-49D8-BA7D-93BF596A2ABE}" destId="{5D6A314E-D622-4457-96B5-64604FAC56A5}" srcOrd="0" destOrd="0" presId="urn:microsoft.com/office/officeart/2005/8/layout/hierarchy6"/>
    <dgm:cxn modelId="{F83FDD17-4414-42DE-B4FC-5C66439EB286}" type="presParOf" srcId="{176C16FB-185E-49D8-BA7D-93BF596A2ABE}" destId="{830AB28A-99F0-4E72-BF37-6C0F6878DD8C}" srcOrd="1" destOrd="0" presId="urn:microsoft.com/office/officeart/2005/8/layout/hierarchy6"/>
    <dgm:cxn modelId="{961558C9-A089-4FE1-8B1A-5D1CCBE20713}" type="presParOf" srcId="{830AB28A-99F0-4E72-BF37-6C0F6878DD8C}" destId="{6302D06F-0A8C-41FA-A8DE-D58E966630DA}" srcOrd="0" destOrd="0" presId="urn:microsoft.com/office/officeart/2005/8/layout/hierarchy6"/>
    <dgm:cxn modelId="{0C3030E9-F86E-4388-98CD-C152613CD655}" type="presParOf" srcId="{830AB28A-99F0-4E72-BF37-6C0F6878DD8C}" destId="{178C0504-B9C7-47BC-B300-389F59DEE07C}" srcOrd="1" destOrd="0" presId="urn:microsoft.com/office/officeart/2005/8/layout/hierarchy6"/>
    <dgm:cxn modelId="{6BCD8517-75AC-45AA-B2D5-E41ECE1383F6}" type="presParOf" srcId="{47910C32-5979-44F5-97C4-C46B22BB863C}" destId="{504886B8-4ACF-4F05-8777-E1C0675FB5B9}" srcOrd="1" destOrd="0" presId="urn:microsoft.com/office/officeart/2005/8/layout/hierarchy6"/>
    <dgm:cxn modelId="{3092F745-0844-487E-A934-8C4526A50F91}" type="presParOf" srcId="{504886B8-4ACF-4F05-8777-E1C0675FB5B9}" destId="{1A6B2EB4-568E-484F-9E01-D698857A52C8}" srcOrd="0" destOrd="0" presId="urn:microsoft.com/office/officeart/2005/8/layout/hierarchy6"/>
    <dgm:cxn modelId="{118E4BA0-F4DE-4FBB-98A9-607E160B1B35}" type="presParOf" srcId="{1A6B2EB4-568E-484F-9E01-D698857A52C8}" destId="{9B852464-FF42-4C81-B436-EA8930D7DAD6}" srcOrd="0" destOrd="0" presId="urn:microsoft.com/office/officeart/2005/8/layout/hierarchy6"/>
    <dgm:cxn modelId="{5F2C296A-7D8C-44F8-8C57-E6B35969B128}" type="presParOf" srcId="{1A6B2EB4-568E-484F-9E01-D698857A52C8}" destId="{EFDE2051-ABB6-4216-9B1B-04F7FBB63DFA}" srcOrd="1" destOrd="0" presId="urn:microsoft.com/office/officeart/2005/8/layout/hierarchy6"/>
    <dgm:cxn modelId="{D66768A9-5614-45D1-A1F1-CDABE8FB1C33}" type="presParOf" srcId="{504886B8-4ACF-4F05-8777-E1C0675FB5B9}" destId="{D3749B40-E43D-4357-A363-58DA0EC4977B}" srcOrd="1" destOrd="0" presId="urn:microsoft.com/office/officeart/2005/8/layout/hierarchy6"/>
    <dgm:cxn modelId="{84C5EADA-3FD9-4143-BB4E-7BB87DE58BBA}" type="presParOf" srcId="{D3749B40-E43D-4357-A363-58DA0EC4977B}" destId="{CD61E702-71A9-4B6B-899D-6443044C5BB9}" srcOrd="0" destOrd="0" presId="urn:microsoft.com/office/officeart/2005/8/layout/hierarchy6"/>
    <dgm:cxn modelId="{F2CC73EC-C0F4-4692-B1F1-C6674A18833E}" type="presParOf" srcId="{504886B8-4ACF-4F05-8777-E1C0675FB5B9}" destId="{753D52C7-46A7-4ED8-90B2-1D8E77F8DFBC}" srcOrd="2" destOrd="0" presId="urn:microsoft.com/office/officeart/2005/8/layout/hierarchy6"/>
    <dgm:cxn modelId="{E773343B-4486-45A3-9312-807139758818}" type="presParOf" srcId="{753D52C7-46A7-4ED8-90B2-1D8E77F8DFBC}" destId="{DC2966A4-A528-49DA-801C-E48D6486A0AB}" srcOrd="0" destOrd="0" presId="urn:microsoft.com/office/officeart/2005/8/layout/hierarchy6"/>
    <dgm:cxn modelId="{C90ABDC2-B4F7-4E96-9B89-FA2CBA22189F}" type="presParOf" srcId="{753D52C7-46A7-4ED8-90B2-1D8E77F8DFBC}" destId="{511D986B-E771-4307-B627-267993365BBA}" srcOrd="1" destOrd="0" presId="urn:microsoft.com/office/officeart/2005/8/layout/hierarchy6"/>
    <dgm:cxn modelId="{40DF6FAE-A8FA-4670-9143-296EBF66C553}" type="presParOf" srcId="{504886B8-4ACF-4F05-8777-E1C0675FB5B9}" destId="{326CD949-AB07-4583-BAA7-FB137769A6EE}" srcOrd="3" destOrd="0" presId="urn:microsoft.com/office/officeart/2005/8/layout/hierarchy6"/>
    <dgm:cxn modelId="{01E3F262-91C7-4CE3-9416-19EFCED25F55}" type="presParOf" srcId="{326CD949-AB07-4583-BAA7-FB137769A6EE}" destId="{C8528E44-7FCD-4543-A651-755F48259322}" srcOrd="0" destOrd="0" presId="urn:microsoft.com/office/officeart/2005/8/layout/hierarchy6"/>
    <dgm:cxn modelId="{E59736F5-B640-4161-B30C-6929D32AFF0D}" type="presParOf" srcId="{504886B8-4ACF-4F05-8777-E1C0675FB5B9}" destId="{0124E8C4-4555-4304-A956-63C76DE1B8C0}" srcOrd="4" destOrd="0" presId="urn:microsoft.com/office/officeart/2005/8/layout/hierarchy6"/>
    <dgm:cxn modelId="{D9C9D466-B164-44DC-9101-572540B596FF}" type="presParOf" srcId="{0124E8C4-4555-4304-A956-63C76DE1B8C0}" destId="{E9FC2E99-795D-4CED-B081-93CBF8F1D068}" srcOrd="0" destOrd="0" presId="urn:microsoft.com/office/officeart/2005/8/layout/hierarchy6"/>
    <dgm:cxn modelId="{0EE87988-F298-4EA2-8D8E-847347B6FE6F}" type="presParOf" srcId="{0124E8C4-4555-4304-A956-63C76DE1B8C0}" destId="{3D8C1460-8AF1-491E-AF39-2191AAD8BB8A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FC2E99-795D-4CED-B081-93CBF8F1D068}">
      <dsp:nvSpPr>
        <dsp:cNvPr id="0" name=""/>
        <dsp:cNvSpPr/>
      </dsp:nvSpPr>
      <dsp:spPr>
        <a:xfrm>
          <a:off x="0" y="3068431"/>
          <a:ext cx="8596312" cy="129784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MA" sz="1800" kern="1200" dirty="0" smtClean="0"/>
            <a:t>الجمعيات المحلية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MA" sz="1800" kern="1200" dirty="0" smtClean="0"/>
            <a:t>(التأسيس:220 جمعية) </a:t>
          </a:r>
          <a:endParaRPr lang="fr-FR" sz="1800" kern="1200" dirty="0"/>
        </a:p>
      </dsp:txBody>
      <dsp:txXfrm>
        <a:off x="0" y="3068431"/>
        <a:ext cx="2578893" cy="1297841"/>
      </dsp:txXfrm>
    </dsp:sp>
    <dsp:sp modelId="{DC2966A4-A528-49DA-801C-E48D6486A0AB}">
      <dsp:nvSpPr>
        <dsp:cNvPr id="0" name=""/>
        <dsp:cNvSpPr/>
      </dsp:nvSpPr>
      <dsp:spPr>
        <a:xfrm>
          <a:off x="0" y="1554283"/>
          <a:ext cx="8596312" cy="129784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MA" sz="1800" kern="1200" dirty="0" smtClean="0"/>
            <a:t>التنسيقيات الإقليمية: الصويرة+ اكادير انزكان+ تارودانت + </a:t>
          </a:r>
          <a:r>
            <a:rPr lang="ar-MA" sz="1800" kern="1200" dirty="0" err="1" smtClean="0"/>
            <a:t>تيزنيت</a:t>
          </a:r>
          <a:r>
            <a:rPr lang="ar-MA" sz="1800" kern="1200" dirty="0" smtClean="0"/>
            <a:t>+ </a:t>
          </a:r>
          <a:r>
            <a:rPr lang="ar-MA" sz="1800" kern="1200" dirty="0" err="1" smtClean="0"/>
            <a:t>اشتوكة</a:t>
          </a:r>
          <a:r>
            <a:rPr lang="ar-MA" sz="1800" kern="1200" dirty="0" smtClean="0"/>
            <a:t> ايت باها</a:t>
          </a:r>
          <a:endParaRPr lang="fr-FR" sz="1800" kern="1200" dirty="0"/>
        </a:p>
      </dsp:txBody>
      <dsp:txXfrm>
        <a:off x="0" y="1554283"/>
        <a:ext cx="2578893" cy="1297841"/>
      </dsp:txXfrm>
    </dsp:sp>
    <dsp:sp modelId="{9B852464-FF42-4C81-B436-EA8930D7DAD6}">
      <dsp:nvSpPr>
        <dsp:cNvPr id="0" name=""/>
        <dsp:cNvSpPr/>
      </dsp:nvSpPr>
      <dsp:spPr>
        <a:xfrm>
          <a:off x="0" y="65883"/>
          <a:ext cx="8596312" cy="129784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MA" sz="1800" kern="1200" dirty="0" smtClean="0"/>
            <a:t>التنسيقية الجهوية ينتخبها المجلس الاداري</a:t>
          </a:r>
          <a:endParaRPr lang="fr-FR" sz="1800" kern="1200" dirty="0"/>
        </a:p>
      </dsp:txBody>
      <dsp:txXfrm>
        <a:off x="0" y="65883"/>
        <a:ext cx="2578893" cy="1297841"/>
      </dsp:txXfrm>
    </dsp:sp>
    <dsp:sp modelId="{DEFB974B-A092-404C-A5B2-890CF4645637}">
      <dsp:nvSpPr>
        <dsp:cNvPr id="0" name=""/>
        <dsp:cNvSpPr/>
      </dsp:nvSpPr>
      <dsp:spPr>
        <a:xfrm>
          <a:off x="5217736" y="148288"/>
          <a:ext cx="1622302" cy="10815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MA" sz="1400" kern="1200" dirty="0" smtClean="0"/>
            <a:t>المجلس الاداري يتكون من 25 عضو. 5 أعضاء من كل تنسيقية اقليمية</a:t>
          </a:r>
          <a:endParaRPr lang="fr-FR" sz="1400" kern="1200" dirty="0"/>
        </a:p>
      </dsp:txBody>
      <dsp:txXfrm>
        <a:off x="5249413" y="179965"/>
        <a:ext cx="1558948" cy="1018180"/>
      </dsp:txXfrm>
    </dsp:sp>
    <dsp:sp modelId="{4F73B472-E72B-4938-B301-54CC3600F974}">
      <dsp:nvSpPr>
        <dsp:cNvPr id="0" name=""/>
        <dsp:cNvSpPr/>
      </dsp:nvSpPr>
      <dsp:spPr>
        <a:xfrm>
          <a:off x="4447143" y="1229822"/>
          <a:ext cx="1581744" cy="432613"/>
        </a:xfrm>
        <a:custGeom>
          <a:avLst/>
          <a:gdLst/>
          <a:ahLst/>
          <a:cxnLst/>
          <a:rect l="0" t="0" r="0" b="0"/>
          <a:pathLst>
            <a:path>
              <a:moveTo>
                <a:pt x="1581744" y="0"/>
              </a:moveTo>
              <a:lnTo>
                <a:pt x="1581744" y="216306"/>
              </a:lnTo>
              <a:lnTo>
                <a:pt x="0" y="216306"/>
              </a:lnTo>
              <a:lnTo>
                <a:pt x="0" y="43261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4FDB57-B627-48C0-9CCC-F3EB1918766F}">
      <dsp:nvSpPr>
        <dsp:cNvPr id="0" name=""/>
        <dsp:cNvSpPr/>
      </dsp:nvSpPr>
      <dsp:spPr>
        <a:xfrm>
          <a:off x="3635992" y="1662436"/>
          <a:ext cx="1622302" cy="10815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dirty="0"/>
        </a:p>
      </dsp:txBody>
      <dsp:txXfrm>
        <a:off x="3667669" y="1694113"/>
        <a:ext cx="1558948" cy="1018180"/>
      </dsp:txXfrm>
    </dsp:sp>
    <dsp:sp modelId="{C0F766A1-1E50-42AD-B26F-FDE99CFE88AB}">
      <dsp:nvSpPr>
        <dsp:cNvPr id="0" name=""/>
        <dsp:cNvSpPr/>
      </dsp:nvSpPr>
      <dsp:spPr>
        <a:xfrm>
          <a:off x="3392647" y="2743971"/>
          <a:ext cx="1054496" cy="432613"/>
        </a:xfrm>
        <a:custGeom>
          <a:avLst/>
          <a:gdLst/>
          <a:ahLst/>
          <a:cxnLst/>
          <a:rect l="0" t="0" r="0" b="0"/>
          <a:pathLst>
            <a:path>
              <a:moveTo>
                <a:pt x="1054496" y="0"/>
              </a:moveTo>
              <a:lnTo>
                <a:pt x="1054496" y="216306"/>
              </a:lnTo>
              <a:lnTo>
                <a:pt x="0" y="216306"/>
              </a:lnTo>
              <a:lnTo>
                <a:pt x="0" y="432613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529F90-1BF0-4369-831F-666F415DF968}">
      <dsp:nvSpPr>
        <dsp:cNvPr id="0" name=""/>
        <dsp:cNvSpPr/>
      </dsp:nvSpPr>
      <dsp:spPr>
        <a:xfrm>
          <a:off x="2581495" y="3176585"/>
          <a:ext cx="1622302" cy="10815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>
        <a:off x="2613172" y="3208262"/>
        <a:ext cx="1558948" cy="1018180"/>
      </dsp:txXfrm>
    </dsp:sp>
    <dsp:sp modelId="{873233A8-BEBB-4659-8AE6-9B8028A4434C}">
      <dsp:nvSpPr>
        <dsp:cNvPr id="0" name=""/>
        <dsp:cNvSpPr/>
      </dsp:nvSpPr>
      <dsp:spPr>
        <a:xfrm>
          <a:off x="4447143" y="2743971"/>
          <a:ext cx="1054496" cy="4326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306"/>
              </a:lnTo>
              <a:lnTo>
                <a:pt x="1054496" y="216306"/>
              </a:lnTo>
              <a:lnTo>
                <a:pt x="1054496" y="432613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3088C5-94B4-4BC6-B93F-072498693F8D}">
      <dsp:nvSpPr>
        <dsp:cNvPr id="0" name=""/>
        <dsp:cNvSpPr/>
      </dsp:nvSpPr>
      <dsp:spPr>
        <a:xfrm>
          <a:off x="4690488" y="3176585"/>
          <a:ext cx="1622302" cy="10815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>
        <a:off x="4722165" y="3208262"/>
        <a:ext cx="1558948" cy="1018180"/>
      </dsp:txXfrm>
    </dsp:sp>
    <dsp:sp modelId="{746F589E-179C-4A77-9552-D5EB2423873F}">
      <dsp:nvSpPr>
        <dsp:cNvPr id="0" name=""/>
        <dsp:cNvSpPr/>
      </dsp:nvSpPr>
      <dsp:spPr>
        <a:xfrm>
          <a:off x="6028887" y="1229822"/>
          <a:ext cx="1581744" cy="4326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306"/>
              </a:lnTo>
              <a:lnTo>
                <a:pt x="1581744" y="216306"/>
              </a:lnTo>
              <a:lnTo>
                <a:pt x="1581744" y="43261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570DFD-D36D-4DE3-9A86-F6056D4D75F5}">
      <dsp:nvSpPr>
        <dsp:cNvPr id="0" name=""/>
        <dsp:cNvSpPr/>
      </dsp:nvSpPr>
      <dsp:spPr>
        <a:xfrm>
          <a:off x="6799481" y="1662436"/>
          <a:ext cx="1622302" cy="10815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>
        <a:off x="6831158" y="1694113"/>
        <a:ext cx="1558948" cy="1018180"/>
      </dsp:txXfrm>
    </dsp:sp>
    <dsp:sp modelId="{5D6A314E-D622-4457-96B5-64604FAC56A5}">
      <dsp:nvSpPr>
        <dsp:cNvPr id="0" name=""/>
        <dsp:cNvSpPr/>
      </dsp:nvSpPr>
      <dsp:spPr>
        <a:xfrm>
          <a:off x="7564912" y="2743971"/>
          <a:ext cx="91440" cy="4326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2613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02D06F-0A8C-41FA-A8DE-D58E966630DA}">
      <dsp:nvSpPr>
        <dsp:cNvPr id="0" name=""/>
        <dsp:cNvSpPr/>
      </dsp:nvSpPr>
      <dsp:spPr>
        <a:xfrm>
          <a:off x="6799481" y="3176585"/>
          <a:ext cx="1622302" cy="10815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>
        <a:off x="6831158" y="3208262"/>
        <a:ext cx="1558948" cy="10181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224C4-72BC-4EA8-A343-E0015D35E721}" type="datetimeFigureOut">
              <a:rPr lang="fr-FR" smtClean="0"/>
              <a:t>26/01/2021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504AA-BD47-4C92-975F-25119CAE0E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213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b="1" smtClean="0"/>
          </a:p>
        </p:txBody>
      </p:sp>
      <p:sp>
        <p:nvSpPr>
          <p:cNvPr id="215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79BF699-F720-4AC2-BB28-8CA14EC1C1B9}" type="slidenum">
              <a:rPr lang="fr-FR"/>
              <a:pPr eaLnBrk="1" hangingPunct="1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8776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C0889-F266-461A-84B9-9E49941C7A18}" type="datetime8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26/01/2021 06:15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black">
                    <a:tint val="75000"/>
                  </a:prstClr>
                </a:solidFill>
              </a:rPr>
              <a:t>RARBA - Abdellah AHJAM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4799B-E981-40B8-A8FD-A5FE4427F62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513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D2D99-EDD4-4BD0-8C57-FA43828D26A8}" type="datetime8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26/01/2021 06:15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black">
                    <a:tint val="75000"/>
                  </a:prstClr>
                </a:solidFill>
              </a:rPr>
              <a:t>RARBA - Abdellah AHJAM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C840D-FCA5-473B-9D54-174442EC84C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7277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A5F4E-804E-4D81-89DC-EACD501EABBE}" type="datetime8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26/01/2021 06:15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black">
                    <a:tint val="75000"/>
                  </a:prstClr>
                </a:solidFill>
              </a:rPr>
              <a:t>RARBA - Abdellah AHJAM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20EDA-7781-40B1-A313-02F81D1BBA8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1656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B7D56-132E-4B98-BC42-8CDB2BE2D72C}" type="datetime8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26/01/2021 06:15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black">
                    <a:tint val="75000"/>
                  </a:prstClr>
                </a:solidFill>
              </a:rPr>
              <a:t>RARBA - Abdellah AHJAM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570B6-42E5-429A-A520-2744193725B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8868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D31CC-94AF-4D52-8956-52978B5BA380}" type="datetime8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26/01/2021 06:15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black">
                    <a:tint val="75000"/>
                  </a:prstClr>
                </a:solidFill>
              </a:rPr>
              <a:t>RARBA - Abdellah AHJAM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CF928-B7BE-4AEF-BF79-5A1D1B8B0D3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9074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AFD83-4F37-4970-A357-128BADA605B3}" type="datetime8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26/01/2021 06:15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black">
                    <a:tint val="75000"/>
                  </a:prstClr>
                </a:solidFill>
              </a:rPr>
              <a:t>RARBA - Abdellah AHJAM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3DFCC-535B-446A-9B3B-D164A48DA24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2542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D1479-3485-4C0D-ACBE-B0FCA30EAF0F}" type="datetime8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26/01/2021 06:15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black">
                    <a:tint val="75000"/>
                  </a:prstClr>
                </a:solidFill>
              </a:rPr>
              <a:t>RARBA - Abdellah AHJAM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EAF99-0FDD-455E-9D80-EEA24B93235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39826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47454-D79A-4C29-8FAC-039003C0608F}" type="datetime8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26/01/2021 06:15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black">
                    <a:tint val="75000"/>
                  </a:prstClr>
                </a:solidFill>
              </a:rPr>
              <a:t>RARBA - Abdellah AHJAM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FEABC-CC11-41D7-BD58-0C63CCE7C1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89149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FCAC4-160E-4724-A320-6BEC456BECD2}" type="datetime8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26/01/2021 06:15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black">
                    <a:tint val="75000"/>
                  </a:prstClr>
                </a:solidFill>
              </a:rPr>
              <a:t>RARBA - Abdellah AHJAM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10BEA-978B-4871-B566-E2EEC6F3CBE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46605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96F9C-AAE8-41C4-88AA-C8A9D5DEF91A}" type="datetime8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26/01/2021 06:15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black">
                    <a:tint val="75000"/>
                  </a:prstClr>
                </a:solidFill>
              </a:rPr>
              <a:t>RARBA - Abdellah AHJAM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16436-C79F-44E6-B748-C761EBB9803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94190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FBC8D-F899-4F18-92C9-91B61F3854E9}" type="datetime8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26/01/2021 06:15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black">
                    <a:tint val="75000"/>
                  </a:prstClr>
                </a:solidFill>
              </a:rPr>
              <a:t>RARBA - Abdellah AHJAM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9C941-099B-46E1-A86F-49FA296C6D5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95770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C0889-F266-461A-84B9-9E49941C7A18}" type="datetime8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26/01/2021 06:15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black">
                    <a:tint val="75000"/>
                  </a:prstClr>
                </a:solidFill>
              </a:rPr>
              <a:t>RARBA - Abdellah AHJAM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4799B-E981-40B8-A8FD-A5FE4427F62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4368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D2D99-EDD4-4BD0-8C57-FA43828D26A8}" type="datetime8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26/01/2021 06:15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black">
                    <a:tint val="75000"/>
                  </a:prstClr>
                </a:solidFill>
              </a:rPr>
              <a:t>RARBA - Abdellah AHJAM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C840D-FCA5-473B-9D54-174442EC84C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807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A5F4E-804E-4D81-89DC-EACD501EABBE}" type="datetime8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26/01/2021 06:15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black">
                    <a:tint val="75000"/>
                  </a:prstClr>
                </a:solidFill>
              </a:rPr>
              <a:t>RARBA - Abdellah AHJAM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20EDA-7781-40B1-A313-02F81D1BBA8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8008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B7D56-132E-4B98-BC42-8CDB2BE2D72C}" type="datetime8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26/01/2021 06:15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black">
                    <a:tint val="75000"/>
                  </a:prstClr>
                </a:solidFill>
              </a:rPr>
              <a:t>RARBA - Abdellah AHJAM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570B6-42E5-429A-A520-2744193725B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30327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D31CC-94AF-4D52-8956-52978B5BA380}" type="datetime8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26/01/2021 06:15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black">
                    <a:tint val="75000"/>
                  </a:prstClr>
                </a:solidFill>
              </a:rPr>
              <a:t>RARBA - Abdellah AHJAM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CF928-B7BE-4AEF-BF79-5A1D1B8B0D3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1696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AFD83-4F37-4970-A357-128BADA605B3}" type="datetime8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26/01/2021 06:15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black">
                    <a:tint val="75000"/>
                  </a:prstClr>
                </a:solidFill>
              </a:rPr>
              <a:t>RARBA - Abdellah AHJAM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3DFCC-535B-446A-9B3B-D164A48DA24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49922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D1479-3485-4C0D-ACBE-B0FCA30EAF0F}" type="datetime8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26/01/2021 06:15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black">
                    <a:tint val="75000"/>
                  </a:prstClr>
                </a:solidFill>
              </a:rPr>
              <a:t>RARBA - Abdellah AHJAM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EAF99-0FDD-455E-9D80-EEA24B93235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77402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47454-D79A-4C29-8FAC-039003C0608F}" type="datetime8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26/01/2021 06:15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black">
                    <a:tint val="75000"/>
                  </a:prstClr>
                </a:solidFill>
              </a:rPr>
              <a:t>RARBA - Abdellah AHJAM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FEABC-CC11-41D7-BD58-0C63CCE7C1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1483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FCAC4-160E-4724-A320-6BEC456BECD2}" type="datetime8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26/01/2021 06:15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black">
                    <a:tint val="75000"/>
                  </a:prstClr>
                </a:solidFill>
              </a:rPr>
              <a:t>RARBA - Abdellah AHJAM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10BEA-978B-4871-B566-E2EEC6F3CBE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22301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96F9C-AAE8-41C4-88AA-C8A9D5DEF91A}" type="datetime8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26/01/2021 06:15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black">
                    <a:tint val="75000"/>
                  </a:prstClr>
                </a:solidFill>
              </a:rPr>
              <a:t>RARBA - Abdellah AHJAM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16436-C79F-44E6-B748-C761EBB9803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24223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FBC8D-F899-4F18-92C9-91B61F3854E9}" type="datetime8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26/01/2021 06:15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black">
                    <a:tint val="75000"/>
                  </a:prstClr>
                </a:solidFill>
              </a:rPr>
              <a:t>RARBA - Abdellah AHJAM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9C941-099B-46E1-A86F-49FA296C6D5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10004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C0889-F266-461A-84B9-9E49941C7A18}" type="datetime8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26/01/2021 06:15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black">
                    <a:tint val="75000"/>
                  </a:prstClr>
                </a:solidFill>
              </a:rPr>
              <a:t>RARBA - Abdellah AHJAM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4799B-E981-40B8-A8FD-A5FE4427F62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7106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D2D99-EDD4-4BD0-8C57-FA43828D26A8}" type="datetime8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26/01/2021 06:15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black">
                    <a:tint val="75000"/>
                  </a:prstClr>
                </a:solidFill>
              </a:rPr>
              <a:t>RARBA - Abdellah AHJAM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C840D-FCA5-473B-9D54-174442EC84C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91026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A5F4E-804E-4D81-89DC-EACD501EABBE}" type="datetime8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26/01/2021 06:15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black">
                    <a:tint val="75000"/>
                  </a:prstClr>
                </a:solidFill>
              </a:rPr>
              <a:t>RARBA - Abdellah AHJAM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20EDA-7781-40B1-A313-02F81D1BBA8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25457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B7D56-132E-4B98-BC42-8CDB2BE2D72C}" type="datetime8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26/01/2021 06:15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black">
                    <a:tint val="75000"/>
                  </a:prstClr>
                </a:solidFill>
              </a:rPr>
              <a:t>RARBA - Abdellah AHJAM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570B6-42E5-429A-A520-2744193725B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2941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D31CC-94AF-4D52-8956-52978B5BA380}" type="datetime8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26/01/2021 06:15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black">
                    <a:tint val="75000"/>
                  </a:prstClr>
                </a:solidFill>
              </a:rPr>
              <a:t>RARBA - Abdellah AHJAM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CF928-B7BE-4AEF-BF79-5A1D1B8B0D3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4840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AFD83-4F37-4970-A357-128BADA605B3}" type="datetime8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26/01/2021 06:15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black">
                    <a:tint val="75000"/>
                  </a:prstClr>
                </a:solidFill>
              </a:rPr>
              <a:t>RARBA - Abdellah AHJAM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3DFCC-535B-446A-9B3B-D164A48DA24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72988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D1479-3485-4C0D-ACBE-B0FCA30EAF0F}" type="datetime8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26/01/2021 06:15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black">
                    <a:tint val="75000"/>
                  </a:prstClr>
                </a:solidFill>
              </a:rPr>
              <a:t>RARBA - Abdellah AHJAM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EAF99-0FDD-455E-9D80-EEA24B93235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11510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47454-D79A-4C29-8FAC-039003C0608F}" type="datetime8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26/01/2021 06:15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black">
                    <a:tint val="75000"/>
                  </a:prstClr>
                </a:solidFill>
              </a:rPr>
              <a:t>RARBA - Abdellah AHJAM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FEABC-CC11-41D7-BD58-0C63CCE7C1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15210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FCAC4-160E-4724-A320-6BEC456BECD2}" type="datetime8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26/01/2021 06:15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black">
                    <a:tint val="75000"/>
                  </a:prstClr>
                </a:solidFill>
              </a:rPr>
              <a:t>RARBA - Abdellah AHJAM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10BEA-978B-4871-B566-E2EEC6F3CBE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35900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96F9C-AAE8-41C4-88AA-C8A9D5DEF91A}" type="datetime8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26/01/2021 06:15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black">
                    <a:tint val="75000"/>
                  </a:prstClr>
                </a:solidFill>
              </a:rPr>
              <a:t>RARBA - Abdellah AHJAM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16436-C79F-44E6-B748-C761EBB9803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17541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FBC8D-F899-4F18-92C9-91B61F3854E9}" type="datetime8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26/01/2021 06:15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black">
                    <a:tint val="75000"/>
                  </a:prstClr>
                </a:solidFill>
              </a:rPr>
              <a:t>RARBA - Abdellah AHJAM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9C941-099B-46E1-A86F-49FA296C6D5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4548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0BAFF1CF-1081-4517-AE11-C0F8C8931D0A}" type="datetime8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26/01/2021 06:15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RARBA - Abdellah AHJAM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3BED599-D6A6-4AB9-BE6F-66F5EEA3CE20}" type="slidenum">
              <a:rPr lang="fr-FR" smtClean="0"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274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0BAFF1CF-1081-4517-AE11-C0F8C8931D0A}" type="datetime8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26/01/2021 06:15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RARBA - Abdellah AHJAM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3BED599-D6A6-4AB9-BE6F-66F5EEA3CE20}" type="slidenum">
              <a:rPr lang="fr-FR" smtClean="0"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23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0BAFF1CF-1081-4517-AE11-C0F8C8931D0A}" type="datetime8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26/01/2021 06:15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RARBA - Abdellah AHJAM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3BED599-D6A6-4AB9-BE6F-66F5EEA3CE20}" type="slidenum">
              <a:rPr lang="fr-FR" smtClean="0"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720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3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6308"/>
            <a:ext cx="12192000" cy="7294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73487" y="270456"/>
            <a:ext cx="10818253" cy="3780379"/>
          </a:xfrm>
        </p:spPr>
        <p:txBody>
          <a:bodyPr/>
          <a:lstStyle/>
          <a:p>
            <a:pPr algn="ctr"/>
            <a:r>
              <a:rPr lang="ar-MA" sz="18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ا</a:t>
            </a:r>
            <a:r>
              <a:rPr lang="ar-M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لندوة الوطنية حول</a:t>
            </a:r>
            <a:r>
              <a:rPr lang="ar-MA" sz="18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ar-MA" sz="1800" b="1" u="sng" dirty="0" smtClean="0"/>
              <a:t/>
            </a:r>
            <a:br>
              <a:rPr lang="ar-MA" sz="1800" b="1" u="sng" dirty="0" smtClean="0"/>
            </a:br>
            <a:r>
              <a:rPr lang="ar-MA" sz="3200" b="1" dirty="0" smtClean="0">
                <a:solidFill>
                  <a:schemeClr val="tx1"/>
                </a:solidFill>
              </a:rPr>
              <a:t>«</a:t>
            </a:r>
            <a:r>
              <a:rPr lang="ar-MA" sz="4400" b="1" dirty="0" smtClean="0">
                <a:solidFill>
                  <a:schemeClr val="tx1"/>
                </a:solidFill>
              </a:rPr>
              <a:t>حصيلة </a:t>
            </a:r>
            <a:r>
              <a:rPr lang="ar-MA" sz="4400" b="1" dirty="0">
                <a:solidFill>
                  <a:schemeClr val="tx1"/>
                </a:solidFill>
              </a:rPr>
              <a:t>المجتمع المدني في </a:t>
            </a:r>
            <a:r>
              <a:rPr lang="ar-MA" sz="4400" b="1" dirty="0" smtClean="0">
                <a:solidFill>
                  <a:schemeClr val="tx1"/>
                </a:solidFill>
              </a:rPr>
              <a:t>الترافع من اجل التدبير </a:t>
            </a:r>
            <a:r>
              <a:rPr lang="ar-MA" sz="4400" b="1" dirty="0">
                <a:solidFill>
                  <a:schemeClr val="tx1"/>
                </a:solidFill>
              </a:rPr>
              <a:t>المستدام </a:t>
            </a:r>
            <a:r>
              <a:rPr lang="ar-MA" sz="4400" b="1" dirty="0" smtClean="0">
                <a:solidFill>
                  <a:schemeClr val="tx1"/>
                </a:solidFill>
              </a:rPr>
              <a:t>لمجال </a:t>
            </a:r>
            <a:r>
              <a:rPr lang="ar-MA" sz="4400" b="1" dirty="0">
                <a:solidFill>
                  <a:schemeClr val="tx1"/>
                </a:solidFill>
              </a:rPr>
              <a:t>محمية اركان للمحيط الحيوي: الحصيلة و الافاق</a:t>
            </a:r>
            <a:r>
              <a:rPr lang="ar-MA" sz="2800" b="1" dirty="0">
                <a:solidFill>
                  <a:schemeClr val="tx1"/>
                </a:solidFill>
              </a:rPr>
              <a:t>"</a:t>
            </a:r>
            <a:r>
              <a:rPr lang="fr-FR" sz="2800" dirty="0">
                <a:solidFill>
                  <a:schemeClr val="tx1"/>
                </a:solidFill>
              </a:rPr>
              <a:t/>
            </a:r>
            <a:br>
              <a:rPr lang="fr-FR" sz="2800" dirty="0">
                <a:solidFill>
                  <a:schemeClr val="tx1"/>
                </a:solidFill>
              </a:rPr>
            </a:b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27278" y="4050833"/>
            <a:ext cx="9450679" cy="1096899"/>
          </a:xfrm>
        </p:spPr>
        <p:txBody>
          <a:bodyPr>
            <a:normAutofit/>
          </a:bodyPr>
          <a:lstStyle/>
          <a:p>
            <a:r>
              <a:rPr lang="ar-MA" sz="2800" b="1" dirty="0" smtClean="0">
                <a:solidFill>
                  <a:schemeClr val="accent2">
                    <a:lumMod val="75000"/>
                  </a:schemeClr>
                </a:solidFill>
              </a:rPr>
              <a:t>الخميس </a:t>
            </a:r>
            <a:r>
              <a:rPr lang="ar-MA" sz="2800" b="1" dirty="0" smtClean="0">
                <a:solidFill>
                  <a:schemeClr val="accent2">
                    <a:lumMod val="75000"/>
                  </a:schemeClr>
                </a:solidFill>
              </a:rPr>
              <a:t>28 يناير 2021 </a:t>
            </a:r>
            <a:r>
              <a:rPr lang="ar-MA" sz="2800" b="1" dirty="0" smtClean="0">
                <a:solidFill>
                  <a:schemeClr val="accent2">
                    <a:lumMod val="75000"/>
                  </a:schemeClr>
                </a:solidFill>
              </a:rPr>
              <a:t>– فندق </a:t>
            </a:r>
            <a:r>
              <a:rPr lang="ar-MA" sz="2800" b="1" dirty="0" smtClean="0">
                <a:solidFill>
                  <a:schemeClr val="accent2">
                    <a:lumMod val="75000"/>
                  </a:schemeClr>
                </a:solidFill>
              </a:rPr>
              <a:t>المكار - اكادير</a:t>
            </a:r>
            <a:endParaRPr lang="fr-F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Image 3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958" y="-167649"/>
            <a:ext cx="17145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72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1666876" y="0"/>
            <a:ext cx="8715375" cy="1417638"/>
          </a:xfrm>
        </p:spPr>
        <p:txBody>
          <a:bodyPr/>
          <a:lstStyle/>
          <a:p>
            <a:pPr eaLnBrk="1" hangingPunct="1"/>
            <a:r>
              <a:rPr lang="fr-FR" sz="2800" b="1" dirty="0"/>
              <a:t>3- Projets du RARBA et partenaires au niveau de la RBA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/>
              <a:t>Réalisations et Résultats obtenus (2005/2008)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1428966"/>
              </p:ext>
            </p:extLst>
          </p:nvPr>
        </p:nvGraphicFramePr>
        <p:xfrm>
          <a:off x="1524000" y="1285876"/>
          <a:ext cx="9144000" cy="4698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840"/>
                <a:gridCol w="1755654"/>
                <a:gridCol w="5047506"/>
              </a:tblGrid>
              <a:tr h="405817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Projets </a:t>
                      </a:r>
                      <a:endParaRPr lang="fr-FR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Partenaires </a:t>
                      </a:r>
                      <a:endParaRPr lang="fr-FR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Résultats </a:t>
                      </a:r>
                      <a:endParaRPr lang="fr-FR" sz="1800" dirty="0"/>
                    </a:p>
                  </a:txBody>
                  <a:tcPr marT="45713" marB="45713"/>
                </a:tc>
              </a:tr>
              <a:tr h="1000644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PAN</a:t>
                      </a:r>
                      <a:r>
                        <a:rPr lang="fr-FR" sz="1800" baseline="0" dirty="0" smtClean="0"/>
                        <a:t>/LCD</a:t>
                      </a:r>
                    </a:p>
                    <a:p>
                      <a:r>
                        <a:rPr lang="fr-FR" sz="1800" baseline="0" dirty="0" smtClean="0">
                          <a:solidFill>
                            <a:srgbClr val="FF0000"/>
                          </a:solidFill>
                        </a:rPr>
                        <a:t>(Taroudant, Tiznit, </a:t>
                      </a:r>
                      <a:r>
                        <a:rPr lang="fr-FR" sz="1800" baseline="0" dirty="0" err="1" smtClean="0">
                          <a:solidFill>
                            <a:srgbClr val="FF0000"/>
                          </a:solidFill>
                        </a:rPr>
                        <a:t>Chtouka</a:t>
                      </a:r>
                      <a:r>
                        <a:rPr lang="fr-FR" sz="1800" baseline="0" dirty="0" smtClean="0">
                          <a:solidFill>
                            <a:srgbClr val="FF0000"/>
                          </a:solidFill>
                        </a:rPr>
                        <a:t> Ait </a:t>
                      </a:r>
                      <a:r>
                        <a:rPr lang="fr-FR" sz="1800" baseline="0" dirty="0" err="1" smtClean="0">
                          <a:solidFill>
                            <a:srgbClr val="FF0000"/>
                          </a:solidFill>
                        </a:rPr>
                        <a:t>baha</a:t>
                      </a:r>
                      <a:r>
                        <a:rPr lang="fr-FR" sz="1800" baseline="0" dirty="0" smtClean="0"/>
                        <a:t>)</a:t>
                      </a:r>
                      <a:endParaRPr lang="fr-FR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GTZ</a:t>
                      </a:r>
                      <a:endParaRPr lang="fr-FR" sz="1800" baseline="0" dirty="0" smtClean="0"/>
                    </a:p>
                    <a:p>
                      <a:r>
                        <a:rPr lang="fr-FR" sz="1800" baseline="0" dirty="0" smtClean="0"/>
                        <a:t>DPA + </a:t>
                      </a:r>
                    </a:p>
                    <a:p>
                      <a:r>
                        <a:rPr lang="fr-FR" sz="1800" baseline="0" dirty="0" smtClean="0"/>
                        <a:t>EAUX &amp; FORETS </a:t>
                      </a:r>
                      <a:endParaRPr lang="fr-FR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21 PDD + 1 PDC</a:t>
                      </a:r>
                      <a:r>
                        <a:rPr lang="fr-FR" sz="1800" baseline="0" dirty="0" smtClean="0"/>
                        <a:t> </a:t>
                      </a:r>
                      <a:r>
                        <a:rPr lang="fr-FR" sz="1800" dirty="0" smtClean="0"/>
                        <a:t>au</a:t>
                      </a:r>
                      <a:r>
                        <a:rPr lang="fr-FR" sz="1800" baseline="0" dirty="0" smtClean="0"/>
                        <a:t> niveau de 5 communes rurales :</a:t>
                      </a:r>
                    </a:p>
                    <a:p>
                      <a:r>
                        <a:rPr lang="fr-FR" sz="1800" baseline="0" dirty="0" smtClean="0"/>
                        <a:t>Environ 600projet identifié</a:t>
                      </a:r>
                      <a:endParaRPr lang="fr-FR" sz="1800" dirty="0"/>
                    </a:p>
                  </a:txBody>
                  <a:tcPr marT="45713" marB="45713"/>
                </a:tc>
              </a:tr>
              <a:tr h="900869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Renforcement des capacités</a:t>
                      </a:r>
                      <a:r>
                        <a:rPr lang="fr-FR" sz="1800" baseline="0" dirty="0" smtClean="0"/>
                        <a:t> des acteurs locaux </a:t>
                      </a:r>
                      <a:r>
                        <a:rPr lang="fr-FR" sz="1800" baseline="0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fr-FR" sz="1200" b="1" baseline="0" dirty="0" smtClean="0">
                          <a:solidFill>
                            <a:srgbClr val="FF0000"/>
                          </a:solidFill>
                        </a:rPr>
                        <a:t>Provinces de la RBA)</a:t>
                      </a:r>
                      <a:endParaRPr lang="fr-FR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GTZ +PAN-LCD</a:t>
                      </a:r>
                    </a:p>
                    <a:p>
                      <a:r>
                        <a:rPr lang="fr-FR" sz="1800" dirty="0" smtClean="0"/>
                        <a:t>FEM</a:t>
                      </a:r>
                    </a:p>
                    <a:p>
                      <a:r>
                        <a:rPr lang="fr-FR" sz="1800" dirty="0" smtClean="0"/>
                        <a:t>RARBA</a:t>
                      </a:r>
                      <a:endParaRPr lang="fr-FR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120 acteurs locaux formés sur de nombreux modules,</a:t>
                      </a:r>
                      <a:r>
                        <a:rPr lang="fr-FR" sz="1800" baseline="0" dirty="0" smtClean="0"/>
                        <a:t> dont </a:t>
                      </a:r>
                      <a:r>
                        <a:rPr lang="fr-FR" sz="1800" dirty="0" smtClean="0"/>
                        <a:t>la gestion des ressources naturelles au</a:t>
                      </a:r>
                      <a:r>
                        <a:rPr lang="fr-FR" sz="1800" baseline="0" dirty="0" smtClean="0"/>
                        <a:t> niveau de la RBA.</a:t>
                      </a:r>
                      <a:endParaRPr lang="fr-FR" sz="1800" dirty="0"/>
                    </a:p>
                  </a:txBody>
                  <a:tcPr marT="45713" marB="45713"/>
                </a:tc>
              </a:tr>
              <a:tr h="1437932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Promotion de la bonne gouvernance et la culture des droits de l’Homme dans la RBA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aseline="0" dirty="0" smtClean="0">
                          <a:solidFill>
                            <a:srgbClr val="FF0000"/>
                          </a:solidFill>
                        </a:rPr>
                        <a:t>(Provinces de la RBA)</a:t>
                      </a:r>
                      <a:endParaRPr lang="fr-FR" sz="18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RARBA</a:t>
                      </a:r>
                    </a:p>
                    <a:p>
                      <a:r>
                        <a:rPr lang="fr-FR" sz="1800" dirty="0" smtClean="0"/>
                        <a:t>GTZ</a:t>
                      </a:r>
                    </a:p>
                    <a:p>
                      <a:r>
                        <a:rPr lang="fr-FR" sz="1800" dirty="0" smtClean="0"/>
                        <a:t>U.E.</a:t>
                      </a:r>
                      <a:endParaRPr lang="fr-FR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Les</a:t>
                      </a:r>
                      <a:r>
                        <a:rPr lang="fr-FR" sz="1800" baseline="0" dirty="0" smtClean="0"/>
                        <a:t> élus de 5 communes rurales sur 5 provinces ont été sensibilisé sur la planification stratégique.</a:t>
                      </a:r>
                    </a:p>
                    <a:p>
                      <a:r>
                        <a:rPr lang="fr-FR" sz="1800" baseline="0" dirty="0" smtClean="0"/>
                        <a:t>Les ONG + les services étatiques+ les femmes + les jeunes  ont été sensibilisé sur les droits de l’Homme, l’approche genre, participative,..</a:t>
                      </a:r>
                      <a:endParaRPr lang="fr-FR" sz="1800" dirty="0"/>
                    </a:p>
                  </a:txBody>
                  <a:tcPr marT="45713" marB="45713"/>
                </a:tc>
              </a:tr>
              <a:tr h="405817">
                <a:tc>
                  <a:txBody>
                    <a:bodyPr/>
                    <a:lstStyle/>
                    <a:p>
                      <a:r>
                        <a:rPr lang="fr-FR" dirty="0" smtClean="0"/>
                        <a:t>Accompagnement</a:t>
                      </a:r>
                      <a:r>
                        <a:rPr lang="fr-FR" baseline="0" dirty="0" smtClean="0"/>
                        <a:t> de 7 communes  à élaborer le PCD (=ILDH)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INDH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smtClean="0"/>
                        <a:t> Province de TIZNIT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Elaboration</a:t>
                      </a:r>
                      <a:r>
                        <a:rPr lang="fr-FR" baseline="0" dirty="0" smtClean="0"/>
                        <a:t> de 7 ILDH (PCD) dans le cadre du programme de pauvreté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9" name="Image 3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938" y="5572126"/>
            <a:ext cx="1643062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e la date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7664F73-E223-45CD-A1F0-846BC410B6AF}" type="datetime8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26/01/2021 06:15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71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56A0C0-7D78-4956-8297-A9A7BE8D6199}" type="slidenum">
              <a:rPr 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fr-FR" sz="1200">
              <a:solidFill>
                <a:srgbClr val="898989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>
                <a:solidFill>
                  <a:prstClr val="black">
                    <a:tint val="75000"/>
                  </a:prstClr>
                </a:solidFill>
              </a:rPr>
              <a:t>RARBA - Abdellah AHJAM</a:t>
            </a:r>
          </a:p>
        </p:txBody>
      </p:sp>
    </p:spTree>
    <p:extLst>
      <p:ext uri="{BB962C8B-B14F-4D97-AF65-F5344CB8AC3E}">
        <p14:creationId xmlns:p14="http://schemas.microsoft.com/office/powerpoint/2010/main" val="108079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1738314" y="274638"/>
            <a:ext cx="8472487" cy="1143000"/>
          </a:xfrm>
        </p:spPr>
        <p:txBody>
          <a:bodyPr/>
          <a:lstStyle/>
          <a:p>
            <a:pPr eaLnBrk="1" hangingPunct="1"/>
            <a:r>
              <a:rPr lang="fr-FR" sz="2400" dirty="0">
                <a:solidFill>
                  <a:prstClr val="black"/>
                </a:solidFill>
              </a:rPr>
              <a:t>Réalisations et Résultats </a:t>
            </a:r>
            <a:r>
              <a:rPr lang="fr-FR" sz="2400" dirty="0" smtClean="0">
                <a:solidFill>
                  <a:prstClr val="black"/>
                </a:solidFill>
              </a:rPr>
              <a:t>obtenus</a:t>
            </a:r>
            <a:r>
              <a:rPr lang="ar-MA" sz="2400" dirty="0" smtClean="0">
                <a:solidFill>
                  <a:prstClr val="black"/>
                </a:solidFill>
              </a:rPr>
              <a:t> </a:t>
            </a:r>
            <a:r>
              <a:rPr lang="fr-FR" sz="2400" dirty="0">
                <a:solidFill>
                  <a:prstClr val="black"/>
                </a:solidFill>
              </a:rPr>
              <a:t> </a:t>
            </a:r>
            <a:r>
              <a:rPr lang="ar-MA" sz="2400" dirty="0" smtClean="0">
                <a:solidFill>
                  <a:prstClr val="black"/>
                </a:solidFill>
              </a:rPr>
              <a:t>2018-2016 )</a:t>
            </a:r>
            <a:r>
              <a:rPr lang="fr-FR" sz="2400" dirty="0" smtClean="0">
                <a:solidFill>
                  <a:prstClr val="black"/>
                </a:solidFill>
              </a:rPr>
              <a:t> )</a:t>
            </a:r>
            <a:endParaRPr lang="fr-FR" dirty="0" smtClean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1738314" y="1274763"/>
          <a:ext cx="8643937" cy="366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4485"/>
                <a:gridCol w="1828257"/>
                <a:gridCol w="3217731"/>
                <a:gridCol w="1623464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Projet: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Partenaires: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Résultats: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Localité: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Education Environnementale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-Délégation MEN</a:t>
                      </a:r>
                    </a:p>
                    <a:p>
                      <a:r>
                        <a:rPr lang="fr-FR" dirty="0" smtClean="0"/>
                        <a:t>-Ambassade</a:t>
                      </a:r>
                      <a:r>
                        <a:rPr lang="fr-FR" baseline="0" dirty="0" smtClean="0"/>
                        <a:t> de France (SCAC)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-formation de 30x2 professeurs animateurs des clubs éducatifs</a:t>
                      </a:r>
                    </a:p>
                    <a:p>
                      <a:r>
                        <a:rPr lang="fr-FR" dirty="0" smtClean="0"/>
                        <a:t>-réalisation</a:t>
                      </a:r>
                      <a:r>
                        <a:rPr lang="fr-FR" baseline="0" dirty="0" smtClean="0"/>
                        <a:t> des documentaires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TIZNIT</a:t>
                      </a:r>
                    </a:p>
                    <a:p>
                      <a:r>
                        <a:rPr lang="fr-FR" dirty="0" err="1" smtClean="0"/>
                        <a:t>Chtouka</a:t>
                      </a:r>
                      <a:r>
                        <a:rPr lang="fr-FR" baseline="0" dirty="0" smtClean="0"/>
                        <a:t> Ait </a:t>
                      </a:r>
                      <a:r>
                        <a:rPr lang="fr-FR" baseline="0" dirty="0" err="1" smtClean="0"/>
                        <a:t>Baha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Animation des centre d’écoute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Ambassade de France </a:t>
                      </a:r>
                    </a:p>
                    <a:p>
                      <a:r>
                        <a:rPr lang="fr-FR" dirty="0" smtClean="0"/>
                        <a:t>PCM – FDF</a:t>
                      </a:r>
                    </a:p>
                    <a:p>
                      <a:r>
                        <a:rPr lang="fr-FR" dirty="0" smtClean="0"/>
                        <a:t>Délégation MEN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Création des centre d’écoute au niveau de</a:t>
                      </a:r>
                      <a:r>
                        <a:rPr lang="fr-FR" baseline="0" dirty="0" smtClean="0"/>
                        <a:t> 15 collées et lycée</a:t>
                      </a:r>
                    </a:p>
                    <a:p>
                      <a:r>
                        <a:rPr lang="fr-FR" baseline="0" dirty="0" smtClean="0"/>
                        <a:t>Formation des animateurs des centre d’</a:t>
                      </a:r>
                      <a:r>
                        <a:rPr lang="fr-FR" baseline="0" dirty="0" err="1" smtClean="0"/>
                        <a:t>ecoute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TIZNIT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fr-FR" sz="3600" dirty="0" smtClean="0"/>
                        <a:t>De nombreux projets pour</a:t>
                      </a:r>
                      <a:r>
                        <a:rPr lang="fr-FR" sz="3600" baseline="0" dirty="0" smtClean="0"/>
                        <a:t> chacune des  provinces de la RBA</a:t>
                      </a:r>
                      <a:endParaRPr lang="fr-FR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Taroudant </a:t>
                      </a:r>
                    </a:p>
                    <a:p>
                      <a:r>
                        <a:rPr lang="fr-FR" dirty="0" err="1" smtClean="0"/>
                        <a:t>Chtouka</a:t>
                      </a:r>
                      <a:endParaRPr lang="fr-FR" dirty="0" smtClean="0"/>
                    </a:p>
                    <a:p>
                      <a:r>
                        <a:rPr lang="fr-FR" dirty="0" smtClean="0"/>
                        <a:t>Essaouira</a:t>
                      </a:r>
                      <a:r>
                        <a:rPr lang="fr-FR" baseline="0" dirty="0" smtClean="0"/>
                        <a:t> </a:t>
                      </a:r>
                    </a:p>
                    <a:p>
                      <a:r>
                        <a:rPr lang="fr-FR" baseline="0" dirty="0" smtClean="0"/>
                        <a:t>Agadir 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369" name="Image 3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488" y="0"/>
            <a:ext cx="798512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e la date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E933DA7-51D3-4F8B-A30F-29C975F6E32B}" type="datetime8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26/01/2021 06:15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371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F2FA18-2FFF-4938-A62A-CCA5DBEF9BCC}" type="slidenum">
              <a:rPr 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fr-FR" sz="1200">
              <a:solidFill>
                <a:srgbClr val="898989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>
                <a:solidFill>
                  <a:prstClr val="black">
                    <a:tint val="75000"/>
                  </a:prstClr>
                </a:solidFill>
              </a:rPr>
              <a:t>RARBA - Abdellah AHJAM</a:t>
            </a:r>
          </a:p>
        </p:txBody>
      </p:sp>
    </p:spTree>
    <p:extLst>
      <p:ext uri="{BB962C8B-B14F-4D97-AF65-F5344CB8AC3E}">
        <p14:creationId xmlns:p14="http://schemas.microsoft.com/office/powerpoint/2010/main" val="283645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1738314" y="1"/>
            <a:ext cx="8715375" cy="7778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dirty="0" smtClean="0"/>
              <a:t>Périmètres de régénération du RARBA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>
          <a:xfrm>
            <a:off x="1524001" y="1196975"/>
            <a:ext cx="8964613" cy="4929188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b="1" smtClean="0"/>
              <a:t>Plusieurs périmètres de régénération de l’arganier  (environ 900ha) ont été plantés par le RARBA en collaboration avec :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fr-FR" b="1" smtClean="0"/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b="1" smtClean="0"/>
              <a:t> Les populations locales : concertation et sensibilisation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b="1" smtClean="0"/>
              <a:t>L’ADS : Financement en grande partie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b="1" smtClean="0"/>
              <a:t> La GTZ, FEM et autres : Complément de financement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b="1" smtClean="0"/>
              <a:t>Le HCEFLCD : Encadrement technique et mise à disposition des plants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fr-FR" b="1" smtClean="0"/>
          </a:p>
          <a:p>
            <a:pPr algn="just" eaLnBrk="1" hangingPunct="1">
              <a:lnSpc>
                <a:spcPct val="90000"/>
              </a:lnSpc>
            </a:pPr>
            <a:endParaRPr lang="fr-FR" smtClean="0"/>
          </a:p>
        </p:txBody>
      </p:sp>
      <p:pic>
        <p:nvPicPr>
          <p:cNvPr id="11268" name="Image 3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350" y="6102350"/>
            <a:ext cx="8826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e la date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3B6A0B1-8F2E-46AD-88CE-B1C612E753B3}" type="datetime8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26/01/2021 06:15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270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1B34C5-D1BE-45ED-BD58-3D806540B07B}" type="slidenum">
              <a:rPr 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fr-FR" sz="1200">
              <a:solidFill>
                <a:srgbClr val="898989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>
                <a:solidFill>
                  <a:prstClr val="black">
                    <a:tint val="75000"/>
                  </a:prstClr>
                </a:solidFill>
              </a:rPr>
              <a:t>RARBA - Abdellah AHJAM</a:t>
            </a:r>
          </a:p>
        </p:txBody>
      </p:sp>
    </p:spTree>
    <p:extLst>
      <p:ext uri="{BB962C8B-B14F-4D97-AF65-F5344CB8AC3E}">
        <p14:creationId xmlns:p14="http://schemas.microsoft.com/office/powerpoint/2010/main" val="261024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2166938" y="357188"/>
            <a:ext cx="82153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fr-FR" sz="4000" b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Superficies plantées par le RARBA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fr-FR" sz="4400" b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Période 2005 - 2010</a:t>
            </a:r>
          </a:p>
        </p:txBody>
      </p:sp>
      <p:graphicFrame>
        <p:nvGraphicFramePr>
          <p:cNvPr id="4169" name="Group 73"/>
          <p:cNvGraphicFramePr>
            <a:graphicFrameLocks noGrp="1"/>
          </p:cNvGraphicFramePr>
          <p:nvPr/>
        </p:nvGraphicFramePr>
        <p:xfrm>
          <a:off x="2166938" y="2071689"/>
          <a:ext cx="7072312" cy="4275137"/>
        </p:xfrm>
        <a:graphic>
          <a:graphicData uri="http://schemas.openxmlformats.org/drawingml/2006/table">
            <a:tbl>
              <a:tblPr/>
              <a:tblGrid>
                <a:gridCol w="4771227"/>
                <a:gridCol w="2301085"/>
              </a:tblGrid>
              <a:tr h="9909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Coordination provinciale du RARBA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39" marR="91439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Superficie par site (ha)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39" marR="91439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5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Chtouka A</a:t>
                      </a: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18" charset="0"/>
                          <a:cs typeface="Arial" charset="0"/>
                        </a:rPr>
                        <a:t>ï</a:t>
                      </a: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t Baha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39" marR="91439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172</a:t>
                      </a:r>
                      <a:endParaRPr kumimoji="0" lang="fr-FR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39" marR="91439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5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Agadir Inezgane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39" marR="91439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120</a:t>
                      </a:r>
                      <a:endParaRPr kumimoji="0" lang="fr-FR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39" marR="91439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5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Tiznit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39" marR="91439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287</a:t>
                      </a:r>
                      <a:endParaRPr kumimoji="0" lang="fr-FR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39" marR="91439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5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Taroudant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39" marR="91439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297</a:t>
                      </a:r>
                      <a:endParaRPr kumimoji="0" lang="fr-FR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39" marR="91439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4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Total</a:t>
                      </a:r>
                      <a:endParaRPr kumimoji="0" lang="fr-FR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39" marR="91439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876</a:t>
                      </a:r>
                      <a:endParaRPr kumimoji="0" lang="fr-FR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39" marR="91439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314" name="Image 3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107156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e la date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4B097CB-25C6-4D10-A369-7E75591AA286}" type="datetime8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26/01/2021 06:15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31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F71621E-4F38-41FA-819F-8AD997CCFB83}" type="slidenum">
              <a:rPr 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fr-FR" sz="1200">
              <a:solidFill>
                <a:srgbClr val="898989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>
                <a:solidFill>
                  <a:prstClr val="black">
                    <a:tint val="75000"/>
                  </a:prstClr>
                </a:solidFill>
              </a:rPr>
              <a:t>RARBA - Abdellah AHJAM</a:t>
            </a:r>
          </a:p>
        </p:txBody>
      </p:sp>
    </p:spTree>
    <p:extLst>
      <p:ext uri="{BB962C8B-B14F-4D97-AF65-F5344CB8AC3E}">
        <p14:creationId xmlns:p14="http://schemas.microsoft.com/office/powerpoint/2010/main" val="354977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6000"/>
              <a:t>2011</a:t>
            </a:r>
          </a:p>
        </p:txBody>
      </p:sp>
      <p:sp>
        <p:nvSpPr>
          <p:cNvPr id="1536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fr-FR" sz="16600" dirty="0"/>
              <a:t>Création de l’ANDZOA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EA04C8C-F104-4B7F-A954-98343D2A6529}" type="datetime8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26/01/2021 06:15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36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C5CFB5-2526-4315-A812-80FBC93AD4C1}" type="slidenum">
              <a:rPr 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fr-FR" sz="1200">
              <a:solidFill>
                <a:srgbClr val="898989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>
                <a:solidFill>
                  <a:prstClr val="black">
                    <a:tint val="75000"/>
                  </a:prstClr>
                </a:solidFill>
              </a:rPr>
              <a:t>RARBA - Abdellah AHJAM</a:t>
            </a:r>
          </a:p>
        </p:txBody>
      </p:sp>
    </p:spTree>
    <p:extLst>
      <p:ext uri="{BB962C8B-B14F-4D97-AF65-F5344CB8AC3E}">
        <p14:creationId xmlns:p14="http://schemas.microsoft.com/office/powerpoint/2010/main" val="135194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 3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MA" smtClean="0"/>
              <a:t>المخطط الاستراتيجي للشبكة 2016-2020</a:t>
            </a:r>
            <a:endParaRPr lang="fr-FR" smtClean="0"/>
          </a:p>
        </p:txBody>
      </p:sp>
      <p:sp>
        <p:nvSpPr>
          <p:cNvPr id="5124" name="Espace réservé du contenu 2"/>
          <p:cNvSpPr>
            <a:spLocks noGrp="1"/>
          </p:cNvSpPr>
          <p:nvPr>
            <p:ph idx="1"/>
          </p:nvPr>
        </p:nvSpPr>
        <p:spPr>
          <a:xfrm>
            <a:off x="574303" y="1735586"/>
            <a:ext cx="8596668" cy="3880773"/>
          </a:xfrm>
        </p:spPr>
        <p:txBody>
          <a:bodyPr/>
          <a:lstStyle/>
          <a:p>
            <a:pPr algn="r" rtl="1">
              <a:buFont typeface="Arial" panose="020B0604020202020204" pitchFamily="34" charset="0"/>
              <a:buNone/>
            </a:pPr>
            <a:endParaRPr lang="ar-MA" b="1" dirty="0" smtClean="0"/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MA" sz="6000" b="1" dirty="0" smtClean="0"/>
              <a:t>الرؤية 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MA" sz="6000" b="1" dirty="0" smtClean="0"/>
              <a:t>الرسالة 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MA" sz="6000" b="1" dirty="0" smtClean="0"/>
              <a:t>الأهداف الاستراتيجية</a:t>
            </a:r>
            <a:endParaRPr lang="fr-FR" sz="6000" dirty="0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D4F9DDF-5BF7-4F31-AB42-18D5B9A37243}" type="datetime8">
              <a:rPr lang="fr-FR"/>
              <a:pPr>
                <a:defRPr/>
              </a:pPr>
              <a:t>26/01/2021 06:15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AA8510D-A7B6-46FA-8989-18605621B6F9}" type="slidenum">
              <a:rPr lang="fr-FR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15</a:t>
            </a:fld>
            <a:endParaRPr lang="fr-F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Abdellah AHJAM</a:t>
            </a:r>
          </a:p>
        </p:txBody>
      </p:sp>
    </p:spTree>
    <p:extLst>
      <p:ext uri="{BB962C8B-B14F-4D97-AF65-F5344CB8AC3E}">
        <p14:creationId xmlns:p14="http://schemas.microsoft.com/office/powerpoint/2010/main" val="78654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 3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sz="4000" b="1" u="sng" dirty="0" smtClean="0"/>
              <a:t>الرسالة:</a:t>
            </a:r>
            <a:r>
              <a:rPr lang="ar-MA" sz="4000" b="1" u="sng" dirty="0" smtClean="0"/>
              <a:t> </a:t>
            </a:r>
            <a:r>
              <a:rPr lang="fr-FR" sz="4000" b="1" u="sng" dirty="0" smtClean="0"/>
              <a:t>Mission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</p:txBody>
      </p:sp>
      <p:sp>
        <p:nvSpPr>
          <p:cNvPr id="6148" name="Espace réservé du contenu 2"/>
          <p:cNvSpPr>
            <a:spLocks noGrp="1"/>
          </p:cNvSpPr>
          <p:nvPr>
            <p:ph idx="1"/>
          </p:nvPr>
        </p:nvSpPr>
        <p:spPr>
          <a:xfrm>
            <a:off x="425003" y="1648496"/>
            <a:ext cx="10483403" cy="4868214"/>
          </a:xfrm>
        </p:spPr>
        <p:txBody>
          <a:bodyPr>
            <a:normAutofit lnSpcReduction="10000"/>
          </a:bodyPr>
          <a:lstStyle/>
          <a:p>
            <a:pPr algn="just" rtl="1">
              <a:buFont typeface="Arial" panose="020B0604020202020204" pitchFamily="34" charset="0"/>
              <a:buNone/>
            </a:pPr>
            <a:r>
              <a:rPr lang="ar-SA" sz="3600" b="1" dirty="0" smtClean="0"/>
              <a:t>نحن شبكة جمعيات محمية المحيط الحيوي لأركان،</a:t>
            </a:r>
            <a:r>
              <a:rPr lang="ar-MA" sz="3600" b="1" dirty="0" smtClean="0"/>
              <a:t> </a:t>
            </a:r>
            <a:r>
              <a:rPr lang="ar-SA" sz="3600" b="1" dirty="0" smtClean="0"/>
              <a:t>نضطلع بدور </a:t>
            </a:r>
            <a:r>
              <a:rPr lang="ar-SA" sz="3600" b="1" dirty="0" smtClean="0">
                <a:solidFill>
                  <a:srgbClr val="FF0000"/>
                </a:solidFill>
              </a:rPr>
              <a:t>قطب</a:t>
            </a:r>
            <a:r>
              <a:rPr lang="ar-SA" sz="3600" b="1" dirty="0" smtClean="0"/>
              <a:t> </a:t>
            </a:r>
            <a:r>
              <a:rPr lang="ar-MA" sz="3600" b="1" dirty="0" smtClean="0"/>
              <a:t>للت</a:t>
            </a:r>
            <a:r>
              <a:rPr lang="ar-SA" sz="3600" b="1" dirty="0" smtClean="0"/>
              <a:t>نش</a:t>
            </a:r>
            <a:r>
              <a:rPr lang="ar-MA" sz="3600" b="1" dirty="0" smtClean="0"/>
              <a:t>ي</a:t>
            </a:r>
            <a:r>
              <a:rPr lang="ar-SA" sz="3600" b="1" dirty="0" smtClean="0"/>
              <a:t>ط</a:t>
            </a:r>
            <a:r>
              <a:rPr lang="ar-MA" sz="3600" b="1" dirty="0" smtClean="0"/>
              <a:t> و</a:t>
            </a:r>
            <a:r>
              <a:rPr lang="ar-MA" sz="3600" b="1" u="sng" dirty="0" smtClean="0">
                <a:solidFill>
                  <a:srgbClr val="C00000"/>
                </a:solidFill>
              </a:rPr>
              <a:t>الترافع</a:t>
            </a:r>
            <a:r>
              <a:rPr lang="ar-MA" sz="3600" b="1" dirty="0" smtClean="0"/>
              <a:t> من أجل </a:t>
            </a:r>
            <a:r>
              <a:rPr lang="ar-SA" sz="3600" b="1" dirty="0" smtClean="0"/>
              <a:t>تنمية مستدامة في مجال محمية المحيط الحيوي لأركان</a:t>
            </a:r>
            <a:endParaRPr lang="fr-FR" sz="3600" b="1" dirty="0" smtClean="0"/>
          </a:p>
          <a:p>
            <a:pPr algn="just" rtl="1">
              <a:buFont typeface="Arial" panose="020B0604020202020204" pitchFamily="34" charset="0"/>
              <a:buNone/>
            </a:pPr>
            <a:r>
              <a:rPr lang="fr-FR" sz="3600" dirty="0"/>
              <a:t> Nous sommes le Réseau des Associations de la Réserve de Biosphère </a:t>
            </a:r>
            <a:r>
              <a:rPr lang="fr-FR" sz="3600" dirty="0" err="1"/>
              <a:t>Arganeraie</a:t>
            </a:r>
            <a:r>
              <a:rPr lang="fr-FR" sz="3600" dirty="0"/>
              <a:t>, nous nous positionnons comme pôle d’animation et de plaidoyer en vue d’un développement durable dans le cadre de cette réserve de Biosphère. </a:t>
            </a:r>
            <a:endParaRPr lang="fr-FR" sz="3600" dirty="0" smtClean="0"/>
          </a:p>
          <a:p>
            <a:pPr algn="just" rtl="1">
              <a:buFont typeface="Arial" panose="020B0604020202020204" pitchFamily="34" charset="0"/>
              <a:buNone/>
            </a:pPr>
            <a:endParaRPr lang="fr-FR" sz="3600" dirty="0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68293-BB5E-4165-AB6D-7FDA2A143286}" type="datetime8">
              <a:rPr lang="fr-FR"/>
              <a:pPr>
                <a:defRPr/>
              </a:pPr>
              <a:t>26/01/2021 06:15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689FC49-195A-450B-8EA7-4DCB11ABFFDC}" type="slidenum">
              <a:rPr lang="fr-FR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16</a:t>
            </a:fld>
            <a:endParaRPr lang="fr-F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Abdellah AHJAM</a:t>
            </a:r>
          </a:p>
        </p:txBody>
      </p:sp>
    </p:spTree>
    <p:extLst>
      <p:ext uri="{BB962C8B-B14F-4D97-AF65-F5344CB8AC3E}">
        <p14:creationId xmlns:p14="http://schemas.microsoft.com/office/powerpoint/2010/main" val="138985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MA" dirty="0" smtClean="0"/>
              <a:t>مقارنة الرسالتين: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67426" y="2160589"/>
            <a:ext cx="4693944" cy="3880772"/>
          </a:xfrm>
        </p:spPr>
        <p:txBody>
          <a:bodyPr/>
          <a:lstStyle/>
          <a:p>
            <a:pPr marL="0" indent="0" algn="r" rtl="1">
              <a:buNone/>
            </a:pPr>
            <a:r>
              <a:rPr lang="ar-MA" dirty="0" smtClean="0"/>
              <a:t>مخطط 2016/2020 (في سياق رؤية 2030)</a:t>
            </a:r>
          </a:p>
          <a:p>
            <a:pPr marL="0" indent="0" algn="r" rtl="1">
              <a:buNone/>
            </a:pPr>
            <a:r>
              <a:rPr lang="ar-SA" sz="2400" b="1" dirty="0"/>
              <a:t>نحن شبكة جمعيات محمية المحيط الحيوي لأركان،</a:t>
            </a:r>
            <a:r>
              <a:rPr lang="ar-MA" sz="2400" b="1" dirty="0"/>
              <a:t> </a:t>
            </a:r>
            <a:r>
              <a:rPr lang="ar-SA" sz="2400" b="1" dirty="0"/>
              <a:t>نضطلع بدور </a:t>
            </a:r>
            <a:r>
              <a:rPr lang="ar-SA" sz="2400" b="1" dirty="0">
                <a:solidFill>
                  <a:srgbClr val="FF0000"/>
                </a:solidFill>
              </a:rPr>
              <a:t>قطب</a:t>
            </a:r>
            <a:r>
              <a:rPr lang="ar-SA" sz="2400" b="1" dirty="0"/>
              <a:t> </a:t>
            </a:r>
            <a:r>
              <a:rPr lang="ar-MA" sz="2400" b="1" dirty="0"/>
              <a:t>للت</a:t>
            </a:r>
            <a:r>
              <a:rPr lang="ar-SA" sz="2400" b="1" dirty="0"/>
              <a:t>نش</a:t>
            </a:r>
            <a:r>
              <a:rPr lang="ar-MA" sz="2400" b="1" dirty="0"/>
              <a:t>ي</a:t>
            </a:r>
            <a:r>
              <a:rPr lang="ar-SA" sz="2400" b="1" dirty="0"/>
              <a:t>ط</a:t>
            </a:r>
            <a:r>
              <a:rPr lang="ar-MA" sz="2400" b="1" dirty="0"/>
              <a:t> و</a:t>
            </a:r>
            <a:r>
              <a:rPr lang="ar-MA" sz="2400" b="1" u="sng" dirty="0">
                <a:solidFill>
                  <a:srgbClr val="C00000"/>
                </a:solidFill>
              </a:rPr>
              <a:t>الترافع</a:t>
            </a:r>
            <a:r>
              <a:rPr lang="ar-MA" sz="2400" b="1" dirty="0"/>
              <a:t> من أجل </a:t>
            </a:r>
            <a:r>
              <a:rPr lang="ar-SA" sz="2400" b="1" dirty="0"/>
              <a:t>تنمية مستدامة في مجال محمية المحيط الحيوي لأركان</a:t>
            </a:r>
            <a:endParaRPr lang="fr-FR" sz="2400" b="1" dirty="0"/>
          </a:p>
          <a:p>
            <a:pPr marL="0" indent="0" algn="r" rtl="1">
              <a:buNone/>
            </a:pP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788126" cy="3880773"/>
          </a:xfrm>
        </p:spPr>
        <p:txBody>
          <a:bodyPr/>
          <a:lstStyle/>
          <a:p>
            <a:pPr marL="0" indent="0" algn="r" rtl="1">
              <a:buNone/>
            </a:pPr>
            <a:r>
              <a:rPr lang="ar-MA" dirty="0" smtClean="0"/>
              <a:t>مخطط 2005 / 2011:</a:t>
            </a:r>
          </a:p>
          <a:p>
            <a:pPr marL="0" indent="0" algn="r" rtl="1">
              <a:buNone/>
            </a:pPr>
            <a:r>
              <a:rPr lang="ar-MA" sz="2800" b="1" dirty="0"/>
              <a:t>شبكة </a:t>
            </a:r>
            <a:r>
              <a:rPr lang="fr-FR" sz="2800" b="1" dirty="0"/>
              <a:t>RARBA</a:t>
            </a:r>
            <a:r>
              <a:rPr lang="ar-MA" sz="2800" b="1" dirty="0"/>
              <a:t> معترف بها كمنشط ل</a:t>
            </a:r>
            <a:r>
              <a:rPr lang="ar-MA" sz="2800" b="1" dirty="0">
                <a:solidFill>
                  <a:srgbClr val="FF0000"/>
                </a:solidFill>
              </a:rPr>
              <a:t>قطب</a:t>
            </a:r>
            <a:r>
              <a:rPr lang="ar-MA" sz="2800" b="1" dirty="0"/>
              <a:t> التنمية المستدامة على أساس </a:t>
            </a:r>
            <a:r>
              <a:rPr lang="ar-MA" sz="2800" b="1" u="sng" dirty="0"/>
              <a:t>مقاربة تشاركية </a:t>
            </a:r>
            <a:r>
              <a:rPr lang="ar-MA" sz="2800" b="1" dirty="0"/>
              <a:t>و </a:t>
            </a:r>
            <a:r>
              <a:rPr lang="ar-MA" sz="2800" b="1" u="sng" dirty="0"/>
              <a:t>تخطيط تصاعدي </a:t>
            </a:r>
            <a:r>
              <a:rPr lang="ar-MA" sz="2800" b="1" dirty="0"/>
              <a:t>بمجال </a:t>
            </a:r>
            <a:r>
              <a:rPr lang="fr-FR" sz="2800" b="1" dirty="0"/>
              <a:t>RBA</a:t>
            </a:r>
            <a:endParaRPr lang="fr-FR" sz="1400" b="1" dirty="0"/>
          </a:p>
          <a:p>
            <a:pPr marL="0" indent="0" algn="r" rtl="1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961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 3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SA" sz="4000" b="1" u="sng" dirty="0" smtClean="0"/>
              <a:t>الرؤية:</a:t>
            </a:r>
            <a:r>
              <a:rPr lang="fr-FR" sz="4000" b="1" u="sng" dirty="0" smtClean="0"/>
              <a:t>VISION  </a:t>
            </a:r>
            <a:r>
              <a:rPr lang="fr-FR" sz="4000" dirty="0" smtClean="0"/>
              <a:t/>
            </a:r>
            <a:br>
              <a:rPr lang="fr-FR" sz="4000" dirty="0" smtClean="0"/>
            </a:br>
            <a:endParaRPr lang="fr-FR" sz="4000" dirty="0" smtClean="0"/>
          </a:p>
        </p:txBody>
      </p:sp>
      <p:sp>
        <p:nvSpPr>
          <p:cNvPr id="7172" name="Espace réservé du contenu 2"/>
          <p:cNvSpPr>
            <a:spLocks noGrp="1"/>
          </p:cNvSpPr>
          <p:nvPr>
            <p:ph idx="1"/>
          </p:nvPr>
        </p:nvSpPr>
        <p:spPr>
          <a:xfrm>
            <a:off x="180305" y="2160589"/>
            <a:ext cx="9594760" cy="3880773"/>
          </a:xfrm>
        </p:spPr>
        <p:txBody>
          <a:bodyPr>
            <a:normAutofit lnSpcReduction="10000"/>
          </a:bodyPr>
          <a:lstStyle/>
          <a:p>
            <a:pPr algn="r" rtl="1">
              <a:buFont typeface="Arial" panose="020B0604020202020204" pitchFamily="34" charset="0"/>
              <a:buNone/>
            </a:pPr>
            <a:r>
              <a:rPr lang="ar-SA" sz="3200" b="1" dirty="0" smtClean="0"/>
              <a:t>ترسيخ </a:t>
            </a:r>
            <a:r>
              <a:rPr lang="ar-SA" sz="3200" b="1" u="sng" dirty="0" smtClean="0"/>
              <a:t>محمية المحيط الحيوي</a:t>
            </a:r>
            <a:r>
              <a:rPr lang="ar-SA" sz="3200" b="1" dirty="0" smtClean="0"/>
              <a:t> </a:t>
            </a:r>
            <a:r>
              <a:rPr lang="ar-MA" sz="3200" b="1" dirty="0" smtClean="0"/>
              <a:t>باعتبارها </a:t>
            </a:r>
            <a:r>
              <a:rPr lang="ar-SA" sz="3200" b="1" dirty="0" smtClean="0">
                <a:solidFill>
                  <a:srgbClr val="FF0000"/>
                </a:solidFill>
              </a:rPr>
              <a:t>نموذج</a:t>
            </a:r>
            <a:r>
              <a:rPr lang="ar-MA" sz="3200" b="1" dirty="0" smtClean="0">
                <a:solidFill>
                  <a:srgbClr val="FF0000"/>
                </a:solidFill>
              </a:rPr>
              <a:t>ا</a:t>
            </a:r>
            <a:r>
              <a:rPr lang="ar-SA" sz="3200" b="1" dirty="0" smtClean="0">
                <a:solidFill>
                  <a:srgbClr val="FF0000"/>
                </a:solidFill>
              </a:rPr>
              <a:t> تنموي</a:t>
            </a:r>
            <a:r>
              <a:rPr lang="ar-MA" sz="3200" b="1" dirty="0" smtClean="0">
                <a:solidFill>
                  <a:srgbClr val="FF0000"/>
                </a:solidFill>
              </a:rPr>
              <a:t>ا</a:t>
            </a:r>
            <a:r>
              <a:rPr lang="ar-SA" sz="3200" b="1" dirty="0" smtClean="0"/>
              <a:t> لمجال أركان، في أفق</a:t>
            </a:r>
            <a:r>
              <a:rPr lang="fr-FR" sz="3200" b="1" dirty="0" smtClean="0"/>
              <a:t> </a:t>
            </a:r>
            <a:r>
              <a:rPr lang="fr-FR" sz="8000" b="1" dirty="0" smtClean="0"/>
              <a:t>2030</a:t>
            </a:r>
            <a:endParaRPr lang="ar-MA" sz="8000" b="1" dirty="0" smtClean="0"/>
          </a:p>
          <a:p>
            <a:pPr algn="r" rtl="1">
              <a:buFont typeface="Arial" panose="020B0604020202020204" pitchFamily="34" charset="0"/>
              <a:buNone/>
            </a:pPr>
            <a:endParaRPr lang="ar-MA" sz="3200" b="1" dirty="0"/>
          </a:p>
          <a:p>
            <a:pPr algn="r" rtl="1">
              <a:buFont typeface="Arial" panose="020B0604020202020204" pitchFamily="34" charset="0"/>
              <a:buNone/>
            </a:pPr>
            <a:r>
              <a:rPr lang="fr-FR" sz="3200" b="1" dirty="0" smtClean="0"/>
              <a:t>Ancrer </a:t>
            </a:r>
            <a:r>
              <a:rPr lang="fr-FR" sz="3200" b="1" dirty="0"/>
              <a:t>le concept de la RBA comme modèle de développement de l’</a:t>
            </a:r>
            <a:r>
              <a:rPr lang="fr-FR" sz="3200" b="1" dirty="0" err="1"/>
              <a:t>Arganeraie</a:t>
            </a:r>
            <a:r>
              <a:rPr lang="fr-FR" sz="3200" b="1" dirty="0"/>
              <a:t> à l’horizon 2030 </a:t>
            </a:r>
            <a:endParaRPr lang="ar-MA" sz="3200" b="1" dirty="0" smtClean="0"/>
          </a:p>
          <a:p>
            <a:pPr algn="r" rtl="1">
              <a:buFont typeface="Arial" panose="020B0604020202020204" pitchFamily="34" charset="0"/>
              <a:buNone/>
            </a:pPr>
            <a:endParaRPr lang="ar-MA" sz="3200" b="1" dirty="0"/>
          </a:p>
          <a:p>
            <a:pPr algn="r" rtl="1">
              <a:buFont typeface="Arial" panose="020B0604020202020204" pitchFamily="34" charset="0"/>
              <a:buNone/>
            </a:pPr>
            <a:endParaRPr lang="fr-FR" dirty="0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7265A2C-56DA-450D-A23D-10F3992CFB14}" type="datetime8">
              <a:rPr lang="fr-FR"/>
              <a:pPr>
                <a:defRPr/>
              </a:pPr>
              <a:t>26/01/2021 06:15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45E7D2A-0D71-46F3-88D8-8257A45CF344}" type="slidenum">
              <a:rPr lang="fr-FR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18</a:t>
            </a:fld>
            <a:endParaRPr lang="fr-F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Abdellah AHJAM</a:t>
            </a:r>
          </a:p>
        </p:txBody>
      </p:sp>
    </p:spTree>
    <p:extLst>
      <p:ext uri="{BB962C8B-B14F-4D97-AF65-F5344CB8AC3E}">
        <p14:creationId xmlns:p14="http://schemas.microsoft.com/office/powerpoint/2010/main" val="191917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 3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 u="sng" dirty="0" smtClean="0"/>
              <a:t>الهدف الاستراتيجي: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</p:txBody>
      </p:sp>
      <p:sp>
        <p:nvSpPr>
          <p:cNvPr id="8196" name="Espace réservé du contenu 2"/>
          <p:cNvSpPr>
            <a:spLocks noGrp="1"/>
          </p:cNvSpPr>
          <p:nvPr>
            <p:ph idx="1"/>
          </p:nvPr>
        </p:nvSpPr>
        <p:spPr>
          <a:xfrm>
            <a:off x="309093" y="2160589"/>
            <a:ext cx="10358907" cy="3880773"/>
          </a:xfrm>
        </p:spPr>
        <p:txBody>
          <a:bodyPr>
            <a:normAutofit/>
          </a:bodyPr>
          <a:lstStyle/>
          <a:p>
            <a:pPr algn="r" rtl="1">
              <a:buFont typeface="Arial" panose="020B0604020202020204" pitchFamily="34" charset="0"/>
              <a:buNone/>
            </a:pPr>
            <a:r>
              <a:rPr lang="ar-SA" sz="5400" b="1" dirty="0" smtClean="0"/>
              <a:t>"المساهمة في تحقيق التنمية المستدامة في مجال محمية المحيط الحيوي لأركان"</a:t>
            </a:r>
            <a:endParaRPr lang="fr-FR" sz="5400" dirty="0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5CB0249-F12B-4311-A287-E7ECE685BD33}" type="datetime8">
              <a:rPr lang="fr-FR"/>
              <a:pPr>
                <a:defRPr/>
              </a:pPr>
              <a:t>26/01/2021 06:15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32543AE-C919-4BE4-8E3D-2F55316633E9}" type="slidenum">
              <a:rPr lang="fr-FR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19</a:t>
            </a:fld>
            <a:endParaRPr lang="fr-F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Abdellah AHJAM</a:t>
            </a:r>
          </a:p>
        </p:txBody>
      </p:sp>
    </p:spTree>
    <p:extLst>
      <p:ext uri="{BB962C8B-B14F-4D97-AF65-F5344CB8AC3E}">
        <p14:creationId xmlns:p14="http://schemas.microsoft.com/office/powerpoint/2010/main" val="226525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fr-FR" dirty="0" smtClean="0"/>
              <a:t>Plan de l’exposé :</a:t>
            </a:r>
            <a:br>
              <a:rPr lang="fr-FR" dirty="0" smtClean="0"/>
            </a:br>
            <a:endParaRPr lang="fr-FR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49251"/>
            <a:ext cx="10161431" cy="5182994"/>
          </a:xfrm>
        </p:spPr>
        <p:txBody>
          <a:bodyPr rtlCol="0">
            <a:norm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fr-FR" dirty="0" smtClean="0"/>
              <a:t>Présentation du RARBA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fr-FR" dirty="0"/>
              <a:t>Mission et </a:t>
            </a:r>
            <a:r>
              <a:rPr lang="fr-FR" dirty="0" smtClean="0"/>
              <a:t>objectifs du RARBA: période 2005-2011 – période 2015-2020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fr-FR" dirty="0" smtClean="0"/>
              <a:t>Projets du RARBA et partenaires au niveau de la RBA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fr-FR" dirty="0" smtClean="0"/>
              <a:t>Perspectives </a:t>
            </a:r>
          </a:p>
          <a:p>
            <a:pPr algn="r" rtl="1">
              <a:buNone/>
              <a:defRPr/>
            </a:pPr>
            <a:r>
              <a:rPr lang="ar-MA" dirty="0" smtClean="0"/>
              <a:t> 1</a:t>
            </a:r>
            <a:r>
              <a:rPr lang="ar-MA" sz="2400" b="1" dirty="0" smtClean="0"/>
              <a:t>- تقديم الشبكة </a:t>
            </a:r>
          </a:p>
          <a:p>
            <a:pPr algn="r" rtl="1">
              <a:buNone/>
              <a:defRPr/>
            </a:pPr>
            <a:r>
              <a:rPr lang="ar-MA" sz="2400" b="1" dirty="0" smtClean="0"/>
              <a:t>2- رسالة و اهداف الشبكة : الفترة 2005-2011 و 2015-2020</a:t>
            </a:r>
          </a:p>
          <a:p>
            <a:pPr algn="r" rtl="1">
              <a:buNone/>
              <a:defRPr/>
            </a:pPr>
            <a:r>
              <a:rPr lang="ar-MA" sz="2400" b="1" dirty="0" smtClean="0"/>
              <a:t>3- مشاريع الشبكة و شركائها على مستوى محمية اركان للمحيط الحيوي</a:t>
            </a:r>
          </a:p>
          <a:p>
            <a:pPr algn="r" rtl="1">
              <a:buNone/>
              <a:defRPr/>
            </a:pPr>
            <a:r>
              <a:rPr lang="ar-MA" sz="2400" b="1" dirty="0" smtClean="0"/>
              <a:t>4- </a:t>
            </a:r>
            <a:r>
              <a:rPr lang="ar-MA" sz="2400" b="1" dirty="0" smtClean="0"/>
              <a:t>افاق النموذج التنموي الجديد</a:t>
            </a:r>
            <a:endParaRPr lang="fr-FR" sz="2400" b="1" dirty="0" smtClean="0"/>
          </a:p>
        </p:txBody>
      </p:sp>
      <p:pic>
        <p:nvPicPr>
          <p:cNvPr id="4100" name="Image 3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413" y="244475"/>
            <a:ext cx="17145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e la date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054F736-7AA7-4C1C-B906-78D9FAFD1528}" type="datetime8">
              <a:rPr lang="fr-FR"/>
              <a:pPr>
                <a:defRPr/>
              </a:pPr>
              <a:t>26/01/2021 06:15</a:t>
            </a:fld>
            <a:endParaRPr lang="fr-FR"/>
          </a:p>
        </p:txBody>
      </p:sp>
      <p:sp>
        <p:nvSpPr>
          <p:cNvPr id="410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B895FD-AEE8-4690-8BBA-3B2BE5F89067}" type="slidenum">
              <a:rPr 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fr-FR" sz="1200">
              <a:solidFill>
                <a:srgbClr val="898989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RARBA - Abdellah AHJAM</a:t>
            </a:r>
          </a:p>
        </p:txBody>
      </p:sp>
    </p:spTree>
    <p:extLst>
      <p:ext uri="{BB962C8B-B14F-4D97-AF65-F5344CB8AC3E}">
        <p14:creationId xmlns:p14="http://schemas.microsoft.com/office/powerpoint/2010/main" val="279255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535189" y="0"/>
            <a:ext cx="10972800" cy="1143000"/>
          </a:xfrm>
        </p:spPr>
        <p:txBody>
          <a:bodyPr/>
          <a:lstStyle/>
          <a:p>
            <a:pPr eaLnBrk="1" hangingPunct="1"/>
            <a:r>
              <a:rPr lang="fr-FR" dirty="0" smtClean="0"/>
              <a:t>adhésion au réseaux nationaux</a:t>
            </a:r>
          </a:p>
        </p:txBody>
      </p:sp>
      <p:sp>
        <p:nvSpPr>
          <p:cNvPr id="13315" name="Espace réservé du contenu 2"/>
          <p:cNvSpPr>
            <a:spLocks noGrp="1"/>
          </p:cNvSpPr>
          <p:nvPr>
            <p:ph idx="1"/>
          </p:nvPr>
        </p:nvSpPr>
        <p:spPr>
          <a:xfrm>
            <a:off x="339143" y="949358"/>
            <a:ext cx="10972800" cy="551583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fr-FR" sz="2800" dirty="0" smtClean="0"/>
              <a:t> </a:t>
            </a:r>
            <a:r>
              <a:rPr lang="fr-FR" sz="2400" dirty="0" smtClean="0"/>
              <a:t>le RARBA est membre du:</a:t>
            </a:r>
          </a:p>
          <a:p>
            <a:pPr eaLnBrk="1" hangingPunct="1">
              <a:buFontTx/>
              <a:buChar char="-"/>
            </a:pPr>
            <a:r>
              <a:rPr lang="fr-FR" sz="2400" dirty="0" smtClean="0"/>
              <a:t>REMESS depuis 2006</a:t>
            </a:r>
            <a:endParaRPr lang="ar-MA" sz="2400" dirty="0" smtClean="0"/>
          </a:p>
          <a:p>
            <a:pPr marL="0" indent="0" eaLnBrk="1" hangingPunct="1">
              <a:buNone/>
            </a:pPr>
            <a:r>
              <a:rPr lang="ar-MA" sz="2800" b="1" dirty="0" smtClean="0"/>
              <a:t>عضو في الشبكة المغربية للاقتصاد الاجتماعي و التضامني</a:t>
            </a:r>
            <a:endParaRPr lang="fr-FR" sz="2800" b="1" dirty="0" smtClean="0"/>
          </a:p>
          <a:p>
            <a:pPr eaLnBrk="1" hangingPunct="1">
              <a:buFontTx/>
              <a:buChar char="-"/>
            </a:pPr>
            <a:r>
              <a:rPr lang="fr-FR" sz="2400" dirty="0" smtClean="0"/>
              <a:t>REMAJEC depuis 2008</a:t>
            </a:r>
            <a:endParaRPr lang="ar-MA" sz="2400" dirty="0" smtClean="0"/>
          </a:p>
          <a:p>
            <a:pPr marL="0" indent="0" eaLnBrk="1" hangingPunct="1">
              <a:buNone/>
            </a:pPr>
            <a:r>
              <a:rPr lang="ar-MA" sz="2800" b="1" dirty="0" smtClean="0"/>
              <a:t>عضو في الشبكة المغربية للشباب و التشاور</a:t>
            </a:r>
            <a:endParaRPr lang="fr-FR" sz="2800" b="1" dirty="0" smtClean="0"/>
          </a:p>
          <a:p>
            <a:pPr eaLnBrk="1" hangingPunct="1">
              <a:buFontTx/>
              <a:buChar char="-"/>
            </a:pPr>
            <a:r>
              <a:rPr lang="fr-FR" sz="2400" dirty="0" smtClean="0"/>
              <a:t>AMCDD (2016)</a:t>
            </a:r>
            <a:endParaRPr lang="ar-MA" sz="2400" dirty="0" smtClean="0"/>
          </a:p>
          <a:p>
            <a:pPr marL="0" indent="0" eaLnBrk="1" hangingPunct="1">
              <a:buNone/>
            </a:pPr>
            <a:r>
              <a:rPr lang="ar-MA" sz="2800" b="1" dirty="0" smtClean="0"/>
              <a:t>عضو في الائتلاف المغربي من اجل المناخ و التنمية المستدامة</a:t>
            </a:r>
            <a:endParaRPr lang="fr-FR" sz="2800" b="1" dirty="0" smtClean="0"/>
          </a:p>
          <a:p>
            <a:pPr eaLnBrk="1" hangingPunct="1">
              <a:buFontTx/>
              <a:buChar char="-"/>
            </a:pPr>
            <a:r>
              <a:rPr lang="fr-FR" sz="2400" dirty="0" smtClean="0"/>
              <a:t>CAN </a:t>
            </a:r>
            <a:r>
              <a:rPr lang="fr-FR" sz="2400" dirty="0" err="1" smtClean="0"/>
              <a:t>aw</a:t>
            </a:r>
            <a:r>
              <a:rPr lang="fr-FR" sz="2400" dirty="0" smtClean="0"/>
              <a:t> (Climat Action Network – </a:t>
            </a:r>
            <a:r>
              <a:rPr lang="fr-FR" sz="2400" dirty="0" err="1" smtClean="0"/>
              <a:t>Arab</a:t>
            </a:r>
            <a:r>
              <a:rPr lang="fr-FR" sz="2400" dirty="0" smtClean="0"/>
              <a:t> Word)</a:t>
            </a:r>
            <a:endParaRPr lang="ar-MA" sz="2400" dirty="0" smtClean="0"/>
          </a:p>
          <a:p>
            <a:pPr marL="0" indent="0" eaLnBrk="1" hangingPunct="1">
              <a:buNone/>
            </a:pPr>
            <a:r>
              <a:rPr lang="ar-MA" sz="2800" b="1" dirty="0" smtClean="0"/>
              <a:t>شبكة المناخ –العالم </a:t>
            </a:r>
            <a:r>
              <a:rPr lang="ar-MA" sz="2800" b="1" dirty="0" smtClean="0"/>
              <a:t>العربي</a:t>
            </a:r>
            <a:endParaRPr lang="fr-FR" sz="2800" b="1" dirty="0" smtClean="0"/>
          </a:p>
          <a:p>
            <a:pPr eaLnBrk="1" hangingPunct="1">
              <a:buFontTx/>
              <a:buChar char="-"/>
            </a:pPr>
            <a:r>
              <a:rPr lang="fr-FR" sz="2800" b="1" dirty="0" smtClean="0"/>
              <a:t>UICN: union international pour la conservation de la nature</a:t>
            </a:r>
          </a:p>
          <a:p>
            <a:pPr marL="0" indent="0" eaLnBrk="1" hangingPunct="1">
              <a:buNone/>
            </a:pPr>
            <a:r>
              <a:rPr lang="ar-MA" sz="2800" b="1" dirty="0" smtClean="0"/>
              <a:t>الاتحاد العالمي للمحافظة على الطبيعة</a:t>
            </a:r>
            <a:endParaRPr lang="fr-FR" sz="2800" b="1" dirty="0" smtClean="0"/>
          </a:p>
          <a:p>
            <a:pPr marL="0" indent="0" eaLnBrk="1" hangingPunct="1">
              <a:buNone/>
            </a:pPr>
            <a:endParaRPr lang="fr-FR" sz="3600" b="1" dirty="0" smtClean="0"/>
          </a:p>
        </p:txBody>
      </p:sp>
      <p:pic>
        <p:nvPicPr>
          <p:cNvPr id="13316" name="Image 3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693" y="215933"/>
            <a:ext cx="17145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e la date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6FE6970-5F08-49DB-9C25-2DB3E4D8E599}" type="datetime8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26/01/2021 06:15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31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7641EA-3784-4552-AB3F-F994D966F283}" type="slidenum">
              <a:rPr 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fr-FR" sz="1200">
              <a:solidFill>
                <a:srgbClr val="898989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>
                <a:solidFill>
                  <a:prstClr val="black">
                    <a:tint val="75000"/>
                  </a:prstClr>
                </a:solidFill>
              </a:rPr>
              <a:t>RARBA - Abdellah AHJAM</a:t>
            </a:r>
          </a:p>
        </p:txBody>
      </p:sp>
    </p:spTree>
    <p:extLst>
      <p:ext uri="{BB962C8B-B14F-4D97-AF65-F5344CB8AC3E}">
        <p14:creationId xmlns:p14="http://schemas.microsoft.com/office/powerpoint/2010/main" val="338598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4- Perspectives du RARBA:</a:t>
            </a:r>
            <a:br>
              <a:rPr lang="fr-FR" dirty="0" smtClean="0"/>
            </a:br>
            <a:endParaRPr lang="fr-FR" dirty="0" smtClean="0"/>
          </a:p>
        </p:txBody>
      </p:sp>
      <p:sp>
        <p:nvSpPr>
          <p:cNvPr id="20483" name="Espace réservé du contenu 2"/>
          <p:cNvSpPr>
            <a:spLocks noGrp="1"/>
          </p:cNvSpPr>
          <p:nvPr>
            <p:ph idx="1"/>
          </p:nvPr>
        </p:nvSpPr>
        <p:spPr>
          <a:xfrm>
            <a:off x="1809750" y="1071563"/>
            <a:ext cx="8572500" cy="542925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fr-FR" dirty="0" smtClean="0"/>
              <a:t>    </a:t>
            </a:r>
            <a:r>
              <a:rPr lang="fr-FR" b="1" u="sng" dirty="0" smtClean="0"/>
              <a:t>Renforcement de nos partenariats pour un Plaidoyer sur la gestion durable de l’</a:t>
            </a:r>
            <a:r>
              <a:rPr lang="fr-FR" b="1" u="sng" dirty="0" err="1" smtClean="0"/>
              <a:t>arganeraie</a:t>
            </a:r>
            <a:r>
              <a:rPr lang="fr-FR" b="1" u="sng" dirty="0" smtClean="0"/>
              <a:t> (notre vision 2030):</a:t>
            </a:r>
            <a:endParaRPr lang="ar-MA" b="1" u="sng" dirty="0" smtClean="0"/>
          </a:p>
          <a:p>
            <a:pPr algn="r" rtl="1" eaLnBrk="1" hangingPunct="1">
              <a:buFont typeface="Arial" panose="020B0604020202020204" pitchFamily="34" charset="0"/>
              <a:buNone/>
            </a:pPr>
            <a:r>
              <a:rPr lang="ar-MA" b="1" u="sng" dirty="0" smtClean="0"/>
              <a:t>تقوية شراكاتنا للترافع من اجل التنمية المستدامة (الرؤية </a:t>
            </a:r>
            <a:r>
              <a:rPr lang="ar-MA" sz="2400" b="1" u="sng" dirty="0" smtClean="0"/>
              <a:t>2030</a:t>
            </a:r>
            <a:r>
              <a:rPr lang="ar-MA" b="1" u="sng" dirty="0" smtClean="0"/>
              <a:t>)</a:t>
            </a:r>
            <a:endParaRPr lang="fr-FR" b="1" u="sng" dirty="0" smtClean="0"/>
          </a:p>
          <a:p>
            <a:pPr eaLnBrk="1" hangingPunct="1"/>
            <a:r>
              <a:rPr lang="fr-FR" dirty="0" smtClean="0"/>
              <a:t>Le </a:t>
            </a:r>
            <a:r>
              <a:rPr lang="fr-FR" sz="3600" b="1" dirty="0"/>
              <a:t>RARBA</a:t>
            </a:r>
            <a:r>
              <a:rPr lang="fr-FR" dirty="0" smtClean="0"/>
              <a:t> est membre de la commission des ressources naturelles, environnement, habitat et aménagement du territoire du </a:t>
            </a:r>
            <a:r>
              <a:rPr lang="fr-FR" sz="3600" b="1" dirty="0"/>
              <a:t>conseil provincial de TIZNIT</a:t>
            </a:r>
            <a:r>
              <a:rPr lang="fr-FR" dirty="0" smtClean="0"/>
              <a:t> pour élaboration du PAC  (Période 2017/2021)….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r-FR" dirty="0" smtClean="0"/>
          </a:p>
        </p:txBody>
      </p:sp>
      <p:pic>
        <p:nvPicPr>
          <p:cNvPr id="20484" name="Image 3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1285875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e la date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DF9B664-6C23-4009-BE43-BA01711B13B2}" type="datetime8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26/01/2021 06:15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48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9D185F-0382-46AD-AB48-D55E0C00D14A}" type="slidenum">
              <a:rPr 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fr-FR" sz="1200">
              <a:solidFill>
                <a:srgbClr val="898989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>
                <a:solidFill>
                  <a:prstClr val="black">
                    <a:tint val="75000"/>
                  </a:prstClr>
                </a:solidFill>
              </a:rPr>
              <a:t>RARBA - Abdellah AHJAM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488" name="Image 3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52400"/>
            <a:ext cx="1285875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76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/>
          <p:cNvSpPr>
            <a:spLocks noGrp="1"/>
          </p:cNvSpPr>
          <p:nvPr>
            <p:ph type="title"/>
          </p:nvPr>
        </p:nvSpPr>
        <p:spPr>
          <a:xfrm>
            <a:off x="1821695" y="1700809"/>
            <a:ext cx="8703430" cy="2143125"/>
          </a:xfrm>
        </p:spPr>
        <p:txBody>
          <a:bodyPr/>
          <a:lstStyle/>
          <a:p>
            <a:pPr eaLnBrk="1" hangingPunct="1"/>
            <a:r>
              <a:rPr lang="fr-FR" sz="4000" b="1" u="sng" dirty="0"/>
              <a:t>Contribuer à instaurer les valeurs du développement durable à travers l’éducation environnementale:</a:t>
            </a:r>
            <a:br>
              <a:rPr lang="fr-FR" sz="4000" b="1" u="sng" dirty="0"/>
            </a:br>
            <a:r>
              <a:rPr lang="ar-MA" sz="7200" b="1" u="sng" dirty="0"/>
              <a:t>المساهمة في ترسيخ قيم التنمية المستدامة من خلال التربية البيئية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</p:txBody>
      </p:sp>
      <p:sp>
        <p:nvSpPr>
          <p:cNvPr id="21507" name="Espace réservé du contenu 2"/>
          <p:cNvSpPr>
            <a:spLocks noGrp="1"/>
          </p:cNvSpPr>
          <p:nvPr>
            <p:ph idx="1"/>
          </p:nvPr>
        </p:nvSpPr>
        <p:spPr>
          <a:xfrm>
            <a:off x="1631157" y="188641"/>
            <a:ext cx="8929687" cy="2304256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endParaRPr lang="fr-FR" dirty="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87CB1D5-7BA3-4578-930F-11CFB08514C3}" type="datetime8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26/01/2021 06:15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509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85C99A-52D8-4917-BCE0-CD894B7F77BB}" type="slidenum">
              <a:rPr 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fr-FR" sz="1200">
              <a:solidFill>
                <a:srgbClr val="898989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>
                <a:solidFill>
                  <a:prstClr val="black">
                    <a:tint val="75000"/>
                  </a:prstClr>
                </a:solidFill>
              </a:rPr>
              <a:t>RARBA - Abdellah AHJAM</a:t>
            </a:r>
          </a:p>
        </p:txBody>
      </p:sp>
      <p:pic>
        <p:nvPicPr>
          <p:cNvPr id="21511" name="Image 6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439" y="6062664"/>
            <a:ext cx="928687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73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274638"/>
            <a:ext cx="8229600" cy="5962674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fr-FR" dirty="0" smtClean="0"/>
              <a:t>Création d’un centre d’éducation  environnementale à TIZNIT: </a:t>
            </a:r>
            <a:r>
              <a:rPr lang="fr-FR" sz="3600" b="1" dirty="0"/>
              <a:t>ECOTIZNIT</a:t>
            </a:r>
            <a:r>
              <a:rPr lang="fr-FR" dirty="0" smtClean="0"/>
              <a:t> (les conventions sont signés entre RARBA + D.MEN/AREF + </a:t>
            </a:r>
            <a:r>
              <a:rPr lang="fr-FR" dirty="0" err="1" smtClean="0"/>
              <a:t>municip</a:t>
            </a:r>
            <a:r>
              <a:rPr lang="fr-FR" dirty="0" smtClean="0"/>
              <a:t>. TIZNIT + Cons. </a:t>
            </a:r>
            <a:r>
              <a:rPr lang="fr-FR" dirty="0" err="1" smtClean="0"/>
              <a:t>Prov</a:t>
            </a:r>
            <a:r>
              <a:rPr lang="fr-FR" dirty="0" smtClean="0"/>
              <a:t>. TIZNIT + </a:t>
            </a:r>
            <a:r>
              <a:rPr lang="fr-FR" dirty="0" err="1" smtClean="0"/>
              <a:t>Minist</a:t>
            </a:r>
            <a:r>
              <a:rPr lang="fr-FR" dirty="0" smtClean="0"/>
              <a:t>. Environnement)</a:t>
            </a:r>
          </a:p>
          <a:p>
            <a:pPr marL="0" indent="0" algn="r" rtl="1" eaLnBrk="1" hangingPunct="1">
              <a:buNone/>
            </a:pPr>
            <a:r>
              <a:rPr lang="ar-MA" dirty="0" smtClean="0"/>
              <a:t>احداث مركز للتربية البيئية </a:t>
            </a:r>
            <a:r>
              <a:rPr lang="ar-MA" dirty="0" err="1" smtClean="0"/>
              <a:t>بتيزنيت</a:t>
            </a:r>
            <a:r>
              <a:rPr lang="ar-MA" dirty="0" smtClean="0"/>
              <a:t> بشراكة مع عدة شركاء</a:t>
            </a:r>
            <a:endParaRPr lang="fr-FR" dirty="0" smtClean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r-FR" dirty="0" smtClean="0"/>
              <a:t>En projet: un centre d’éducation environnemental régional/ RBA…? Promotion du label RBA…</a:t>
            </a:r>
            <a:endParaRPr lang="ar-MA" dirty="0" smtClean="0"/>
          </a:p>
          <a:p>
            <a:pPr marL="0" indent="0" algn="r" rtl="1">
              <a:buNone/>
            </a:pPr>
            <a:r>
              <a:rPr lang="ar-MA" dirty="0" smtClean="0"/>
              <a:t>التشاور من اجل احداث المركز الإقليمي للتربية البيئية بمجال</a:t>
            </a:r>
            <a:r>
              <a:rPr lang="fr-FR" dirty="0" smtClean="0"/>
              <a:t>RBA</a:t>
            </a:r>
            <a:r>
              <a:rPr lang="ar-MA" dirty="0" smtClean="0"/>
              <a:t>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8D2D99-EDD4-4BD0-8C57-FA43828D26A8}" type="datetime8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26/01/2021 06:15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RARBA - Abdellah AHJAM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C840D-FCA5-473B-9D54-174442EC84C0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337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MA" dirty="0" smtClean="0"/>
              <a:t>انجاز دليل للحقوق الاقتصادية و الاجتماعية و الثقافية و البيئية بمجال </a:t>
            </a:r>
            <a:r>
              <a:rPr lang="fr-FR" dirty="0" smtClean="0"/>
              <a:t>RBA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MA" dirty="0" smtClean="0"/>
              <a:t>بدعم من الوزارة المنتدبة المكلفة بحقوق الانسان سيتم انجاز دليل للحقوق الاقتصادية و الاجتماعية و الثقافية و البيئية بمجال </a:t>
            </a:r>
            <a:r>
              <a:rPr lang="fr-FR" dirty="0" smtClean="0"/>
              <a:t>RBA</a:t>
            </a:r>
            <a:r>
              <a:rPr lang="ar-MA" dirty="0" smtClean="0"/>
              <a:t> من اجل ترسيخ ثقافة حقوق الانسان و اعتماد المقاربة الحقوقية من اجل تمكين الساكنة المحلية من حقها في العيش الكريم من خلال تدبير مستدام لمواردها الطبيعية.</a:t>
            </a:r>
          </a:p>
          <a:p>
            <a:pPr algn="r" rtl="1"/>
            <a:r>
              <a:rPr lang="ar-MA" dirty="0" smtClean="0"/>
              <a:t>اصدار مذكرة </a:t>
            </a:r>
            <a:r>
              <a:rPr lang="ar-MA" dirty="0" err="1" smtClean="0"/>
              <a:t>ترافعية</a:t>
            </a:r>
            <a:r>
              <a:rPr lang="ar-MA" dirty="0" smtClean="0"/>
              <a:t> من اجل تفعيل مخطط الاطار / برنامج العمل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8D2D99-EDD4-4BD0-8C57-FA43828D26A8}" type="datetime8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26/01/2021 06:15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RARBA - Abdellah AHJAM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C840D-FCA5-473B-9D54-174442EC84C0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741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MA" dirty="0" smtClean="0"/>
              <a:t>اين نحن من تنزيل </a:t>
            </a:r>
            <a:r>
              <a:rPr lang="ar-MA" b="1" dirty="0" smtClean="0"/>
              <a:t>نموذج محميات المحيط الحيوي؟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MA" dirty="0" smtClean="0"/>
              <a:t> </a:t>
            </a:r>
            <a:r>
              <a:rPr lang="ar-MA" sz="4000" b="1" dirty="0" smtClean="0"/>
              <a:t>نموذج محميات المحيط الحيوي </a:t>
            </a:r>
            <a:r>
              <a:rPr lang="ar-MA" dirty="0" smtClean="0"/>
              <a:t>يتأسس بناء على الجمع بين </a:t>
            </a:r>
            <a:r>
              <a:rPr lang="ar-MA" sz="3600" b="1" dirty="0" smtClean="0">
                <a:solidFill>
                  <a:srgbClr val="FF0000"/>
                </a:solidFill>
              </a:rPr>
              <a:t>المعرفة العلمية</a:t>
            </a:r>
            <a:r>
              <a:rPr lang="ar-MA" b="1" dirty="0" smtClean="0"/>
              <a:t> </a:t>
            </a:r>
            <a:r>
              <a:rPr lang="ar-MA" dirty="0" smtClean="0"/>
              <a:t>و </a:t>
            </a:r>
            <a:r>
              <a:rPr lang="ar-MA" sz="3600" b="1" dirty="0" smtClean="0">
                <a:solidFill>
                  <a:srgbClr val="FF0000"/>
                </a:solidFill>
              </a:rPr>
              <a:t>الحكامة </a:t>
            </a:r>
            <a:r>
              <a:rPr lang="ar-MA" dirty="0">
                <a:solidFill>
                  <a:prstClr val="black"/>
                </a:solidFill>
              </a:rPr>
              <a:t>وذلك بهدف: الحد من </a:t>
            </a:r>
            <a:r>
              <a:rPr lang="ar-MA" u="sng" dirty="0">
                <a:solidFill>
                  <a:prstClr val="black"/>
                </a:solidFill>
              </a:rPr>
              <a:t>تدهور التنوع البيولوجي </a:t>
            </a:r>
            <a:r>
              <a:rPr lang="ar-MA" dirty="0">
                <a:solidFill>
                  <a:prstClr val="black"/>
                </a:solidFill>
              </a:rPr>
              <a:t>+ </a:t>
            </a:r>
            <a:endParaRPr lang="ar-MA" dirty="0" smtClean="0">
              <a:solidFill>
                <a:prstClr val="black"/>
              </a:solidFill>
            </a:endParaRPr>
          </a:p>
          <a:p>
            <a:pPr marL="0" indent="0" algn="r" rtl="1">
              <a:buNone/>
            </a:pPr>
            <a:r>
              <a:rPr lang="ar-MA" u="sng" dirty="0">
                <a:solidFill>
                  <a:prstClr val="black"/>
                </a:solidFill>
              </a:rPr>
              <a:t> </a:t>
            </a:r>
            <a:r>
              <a:rPr lang="ar-MA" u="sng" dirty="0" smtClean="0">
                <a:solidFill>
                  <a:prstClr val="black"/>
                </a:solidFill>
              </a:rPr>
              <a:t>   </a:t>
            </a:r>
            <a:r>
              <a:rPr lang="ar-MA" u="sng" dirty="0" smtClean="0">
                <a:solidFill>
                  <a:prstClr val="black"/>
                </a:solidFill>
              </a:rPr>
              <a:t>تحسين </a:t>
            </a:r>
            <a:r>
              <a:rPr lang="ar-MA" u="sng" dirty="0">
                <a:solidFill>
                  <a:prstClr val="black"/>
                </a:solidFill>
              </a:rPr>
              <a:t>مستوى عيش </a:t>
            </a:r>
            <a:r>
              <a:rPr lang="ar-MA" u="sng" dirty="0" smtClean="0">
                <a:solidFill>
                  <a:prstClr val="black"/>
                </a:solidFill>
              </a:rPr>
              <a:t>الساكنة </a:t>
            </a:r>
            <a:r>
              <a:rPr lang="ar-MA" u="sng" dirty="0">
                <a:solidFill>
                  <a:prstClr val="black"/>
                </a:solidFill>
              </a:rPr>
              <a:t>المحلية </a:t>
            </a:r>
            <a:r>
              <a:rPr lang="ar-MA" dirty="0">
                <a:solidFill>
                  <a:prstClr val="black"/>
                </a:solidFill>
              </a:rPr>
              <a:t>من خلال تعزيز الظروف الاقتصادية و </a:t>
            </a:r>
            <a:r>
              <a:rPr lang="ar-MA" dirty="0" smtClean="0">
                <a:solidFill>
                  <a:prstClr val="black"/>
                </a:solidFill>
              </a:rPr>
              <a:t> الاجتماعية والثقافية لإرساء اسس </a:t>
            </a:r>
            <a:r>
              <a:rPr lang="ar-MA" dirty="0">
                <a:solidFill>
                  <a:prstClr val="black"/>
                </a:solidFill>
              </a:rPr>
              <a:t>التنمية المستدامة (تنزيل </a:t>
            </a:r>
            <a:r>
              <a:rPr lang="ar-MA" dirty="0" smtClean="0">
                <a:solidFill>
                  <a:prstClr val="black"/>
                </a:solidFill>
              </a:rPr>
              <a:t>أهداف التنمية المستدامة  </a:t>
            </a:r>
            <a:r>
              <a:rPr lang="fr-FR" dirty="0" smtClean="0">
                <a:solidFill>
                  <a:prstClr val="black"/>
                </a:solidFill>
              </a:rPr>
              <a:t>ODD</a:t>
            </a:r>
            <a:r>
              <a:rPr lang="ar-MA" dirty="0" smtClean="0">
                <a:solidFill>
                  <a:prstClr val="black"/>
                </a:solidFill>
              </a:rPr>
              <a:t> </a:t>
            </a:r>
            <a:r>
              <a:rPr lang="ar-MA" dirty="0" smtClean="0">
                <a:solidFill>
                  <a:prstClr val="black"/>
                </a:solidFill>
              </a:rPr>
              <a:t>)+ ....</a:t>
            </a:r>
          </a:p>
          <a:p>
            <a:pPr algn="r" rtl="1"/>
            <a:endParaRPr lang="fr-FR" sz="3600" b="1" dirty="0" smtClean="0">
              <a:solidFill>
                <a:srgbClr val="FF0000"/>
              </a:solidFill>
            </a:endParaRPr>
          </a:p>
          <a:p>
            <a:pPr algn="r" rtl="1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8D2D99-EDD4-4BD0-8C57-FA43828D26A8}" type="datetime8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26/01/2021 06:15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RARBA - Abdellah AHJAM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C840D-FCA5-473B-9D54-174442EC84C0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869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MA" dirty="0"/>
              <a:t>اين نحن من تنزيل نموذج محميات المحيط </a:t>
            </a:r>
            <a:r>
              <a:rPr lang="ar-MA" dirty="0" smtClean="0"/>
              <a:t>الحيوي</a:t>
            </a:r>
            <a:r>
              <a:rPr lang="ar-MA" dirty="0"/>
              <a:t> </a:t>
            </a:r>
            <a:r>
              <a:rPr lang="ar-MA" dirty="0" smtClean="0"/>
              <a:t/>
            </a:r>
            <a:br>
              <a:rPr lang="ar-MA" dirty="0" smtClean="0"/>
            </a:br>
            <a:r>
              <a:rPr lang="ar-MA" dirty="0" smtClean="0"/>
              <a:t>في ظل الوضع الراهن؟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4851" y="1600201"/>
            <a:ext cx="11578107" cy="4525963"/>
          </a:xfrm>
        </p:spPr>
        <p:txBody>
          <a:bodyPr/>
          <a:lstStyle/>
          <a:p>
            <a:pPr algn="r" rtl="1"/>
            <a:r>
              <a:rPr lang="ar-MA" dirty="0" smtClean="0"/>
              <a:t>العدالة المجالية بين الجبل و السهل (التضامن المجالي)؟</a:t>
            </a:r>
          </a:p>
          <a:p>
            <a:pPr algn="r" rtl="1"/>
            <a:r>
              <a:rPr lang="ar-MA" dirty="0" smtClean="0"/>
              <a:t>انعكاسات عادلة و منصفة للموارد الطبيعية على المجال؟ (المقالع، المناجم، القنص،......)</a:t>
            </a:r>
          </a:p>
          <a:p>
            <a:pPr algn="r" rtl="1"/>
            <a:r>
              <a:rPr lang="ar-MA" dirty="0" smtClean="0"/>
              <a:t>مشاركة الساكنة المحلية و الفاعلين المحليين (مستوى الدوار، الجماعة،...) في تدبير مجالهم الترابي؟</a:t>
            </a:r>
          </a:p>
          <a:p>
            <a:pPr algn="r" rtl="1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8D2D99-EDD4-4BD0-8C57-FA43828D26A8}" type="datetime8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26/01/2021 06:15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RARBA - Abdellah AHJAM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C840D-FCA5-473B-9D54-174442EC84C0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18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MA" sz="9600" b="1" dirty="0" smtClean="0">
                <a:solidFill>
                  <a:srgbClr val="FF0000"/>
                </a:solidFill>
              </a:rPr>
              <a:t>مشكل الرعي و الترحال</a:t>
            </a:r>
            <a:endParaRPr lang="fr-FR" sz="96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9093" y="1600201"/>
            <a:ext cx="11273307" cy="4525963"/>
          </a:xfrm>
        </p:spPr>
        <p:txBody>
          <a:bodyPr/>
          <a:lstStyle/>
          <a:p>
            <a:pPr algn="r" rtl="1"/>
            <a:r>
              <a:rPr lang="ar-MA" sz="4400" dirty="0"/>
              <a:t>تفعيل القوانين الحالية، خصوصا ما يتعلق بالرعي و الترحال: </a:t>
            </a:r>
            <a:r>
              <a:rPr lang="ar-MA" sz="4800" b="1" dirty="0"/>
              <a:t>14-15 يناير </a:t>
            </a:r>
            <a:r>
              <a:rPr lang="ar-MA" sz="4800" b="1" dirty="0" smtClean="0"/>
              <a:t>2012</a:t>
            </a:r>
            <a:r>
              <a:rPr lang="fr-FR" sz="4800" b="1" dirty="0" smtClean="0"/>
              <a:t> </a:t>
            </a:r>
            <a:r>
              <a:rPr lang="ar-MA" sz="4800" b="1" dirty="0" err="1" smtClean="0"/>
              <a:t>بتيزنيت</a:t>
            </a:r>
            <a:r>
              <a:rPr lang="ar-MA" sz="4800" b="1" dirty="0" smtClean="0"/>
              <a:t> </a:t>
            </a:r>
            <a:r>
              <a:rPr lang="ar-MA" sz="4400" dirty="0"/>
              <a:t>تم تنظيم يوم دراسي حول مشاكل الرعي و الملك </a:t>
            </a:r>
            <a:r>
              <a:rPr lang="ar-MA" sz="4400" dirty="0" err="1"/>
              <a:t>الغابوي</a:t>
            </a:r>
            <a:r>
              <a:rPr lang="ar-MA" sz="4400" dirty="0"/>
              <a:t> و الخنزير البري...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8D2D99-EDD4-4BD0-8C57-FA43828D26A8}" type="datetime8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26/01/2021 06:15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RARBA - Abdellah AHJAM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C840D-FCA5-473B-9D54-174442EC84C0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460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19281"/>
          </a:xfrm>
        </p:spPr>
        <p:txBody>
          <a:bodyPr/>
          <a:lstStyle/>
          <a:p>
            <a:pPr rtl="1"/>
            <a:r>
              <a:rPr lang="ar-MA" b="1" dirty="0" smtClean="0">
                <a:solidFill>
                  <a:srgbClr val="FF0000"/>
                </a:solidFill>
              </a:rPr>
              <a:t>خلاصات وتوصيات: شبكة </a:t>
            </a:r>
            <a:r>
              <a:rPr lang="fr-FR" b="1" dirty="0" smtClean="0">
                <a:solidFill>
                  <a:srgbClr val="FF0000"/>
                </a:solidFill>
              </a:rPr>
              <a:t>RARBA </a:t>
            </a:r>
            <a:r>
              <a:rPr lang="ar-MA" b="1" dirty="0">
                <a:solidFill>
                  <a:srgbClr val="FF0000"/>
                </a:solidFill>
              </a:rPr>
              <a:t> </a:t>
            </a:r>
            <a:r>
              <a:rPr lang="ar-MA" b="1" dirty="0" smtClean="0">
                <a:solidFill>
                  <a:srgbClr val="FF0000"/>
                </a:solidFill>
              </a:rPr>
              <a:t>تدعو الى:</a:t>
            </a:r>
            <a:r>
              <a:rPr lang="ar-MA" b="1" dirty="0" smtClean="0">
                <a:solidFill>
                  <a:srgbClr val="FF0000"/>
                </a:solidFill>
              </a:rPr>
              <a:t>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7577" y="1193919"/>
            <a:ext cx="11217499" cy="5501208"/>
          </a:xfrm>
        </p:spPr>
        <p:txBody>
          <a:bodyPr/>
          <a:lstStyle/>
          <a:p>
            <a:pPr algn="r" rtl="1"/>
            <a:r>
              <a:rPr lang="ar-MA" sz="2800" b="1" dirty="0" smtClean="0"/>
              <a:t>تعميق التشاور المتعدد الأطراف من اجل بلورة تصور شمولي لحكامة </a:t>
            </a:r>
            <a:r>
              <a:rPr lang="fr-FR" sz="2800" b="1" dirty="0" smtClean="0"/>
              <a:t>RBA</a:t>
            </a:r>
            <a:r>
              <a:rPr lang="ar-MA" sz="2800" b="1" dirty="0" smtClean="0"/>
              <a:t> (أجهزة </a:t>
            </a:r>
            <a:r>
              <a:rPr lang="ar-MA" sz="2800" b="1" dirty="0" smtClean="0"/>
              <a:t>الحكامة: </a:t>
            </a:r>
            <a:r>
              <a:rPr lang="ar-MA" sz="2800" b="1" dirty="0" smtClean="0"/>
              <a:t>هيئة </a:t>
            </a:r>
            <a:r>
              <a:rPr lang="ar-MA" sz="2800" b="1" dirty="0" smtClean="0"/>
              <a:t>التدبير+ هيئة التشاور + اللجنة العلمية) </a:t>
            </a:r>
            <a:r>
              <a:rPr lang="ar-MA" sz="2800" b="1" dirty="0" smtClean="0"/>
              <a:t>و تحديد المخاطب بخصوص تدبير (</a:t>
            </a:r>
            <a:r>
              <a:rPr lang="fr-FR" sz="2800" b="1" dirty="0" smtClean="0"/>
              <a:t>RBA</a:t>
            </a:r>
            <a:r>
              <a:rPr lang="ar-MA" sz="2800" b="1" dirty="0" smtClean="0"/>
              <a:t>)</a:t>
            </a:r>
            <a:r>
              <a:rPr lang="fr-FR" sz="2800" b="1" dirty="0"/>
              <a:t> </a:t>
            </a:r>
            <a:r>
              <a:rPr lang="ar-MA" sz="2800" b="1" dirty="0" smtClean="0"/>
              <a:t>.كيف سيتم تجاوز مشكل </a:t>
            </a:r>
            <a:r>
              <a:rPr lang="ar-MA" sz="2800" b="1" dirty="0" err="1" smtClean="0"/>
              <a:t>شساعة</a:t>
            </a:r>
            <a:r>
              <a:rPr lang="ar-MA" sz="2800" b="1" dirty="0" smtClean="0"/>
              <a:t> المجال </a:t>
            </a:r>
            <a:r>
              <a:rPr lang="ar-MA" sz="2800" b="1" dirty="0" smtClean="0"/>
              <a:t>من </a:t>
            </a:r>
            <a:r>
              <a:rPr lang="ar-MA" sz="2800" b="1" dirty="0" smtClean="0"/>
              <a:t>اجل </a:t>
            </a:r>
            <a:r>
              <a:rPr lang="ar-MA" sz="2800" b="1" dirty="0" smtClean="0"/>
              <a:t>حكامة جيدة؟</a:t>
            </a:r>
          </a:p>
          <a:p>
            <a:pPr algn="r" rtl="1"/>
            <a:r>
              <a:rPr lang="ar-MA" sz="2800" b="1" dirty="0" smtClean="0"/>
              <a:t>ضرورة  الحفاظ على المناطق المركزية وفق التنطيق </a:t>
            </a:r>
            <a:r>
              <a:rPr lang="fr-FR" sz="2800" b="1" dirty="0" smtClean="0"/>
              <a:t>ZONAGE</a:t>
            </a:r>
            <a:r>
              <a:rPr lang="ar-MA" sz="2800" b="1" dirty="0" smtClean="0"/>
              <a:t> المعتمد من طرف جهاز التدبير ووضع اليات لحمايتها وتنميتها: بعد تقييم العشرية الثانية فقدنا منطقتين مركزيتين (</a:t>
            </a:r>
            <a:r>
              <a:rPr lang="ar-MA" sz="2800" b="1" dirty="0" err="1" smtClean="0"/>
              <a:t>اكونكا</a:t>
            </a:r>
            <a:r>
              <a:rPr lang="ar-MA" sz="2800" b="1" dirty="0" smtClean="0"/>
              <a:t> (</a:t>
            </a:r>
            <a:r>
              <a:rPr lang="ar-MA" sz="2800" b="1" dirty="0" err="1" smtClean="0"/>
              <a:t>اشتوكة</a:t>
            </a:r>
            <a:r>
              <a:rPr lang="ar-MA" sz="2800" b="1" dirty="0" smtClean="0"/>
              <a:t> ايت باها) و والقاضي (تارودانت))</a:t>
            </a:r>
          </a:p>
          <a:p>
            <a:pPr algn="r" rtl="1"/>
            <a:r>
              <a:rPr lang="ar-MA" sz="3600" b="1" dirty="0" smtClean="0">
                <a:solidFill>
                  <a:srgbClr val="7030A0"/>
                </a:solidFill>
              </a:rPr>
              <a:t>تفعيل </a:t>
            </a:r>
            <a:r>
              <a:rPr lang="ar-MA" sz="3600" b="1" dirty="0" smtClean="0">
                <a:solidFill>
                  <a:srgbClr val="7030A0"/>
                </a:solidFill>
              </a:rPr>
              <a:t>مقاربة محميات المحيط الحيوي: </a:t>
            </a:r>
            <a:r>
              <a:rPr lang="ar-MA" sz="3600" b="1" dirty="0" smtClean="0">
                <a:solidFill>
                  <a:srgbClr val="7030A0"/>
                </a:solidFill>
              </a:rPr>
              <a:t>اية مأسسة</a:t>
            </a:r>
            <a:r>
              <a:rPr lang="ar-MA" sz="3600" b="1" dirty="0" smtClean="0">
                <a:solidFill>
                  <a:srgbClr val="7030A0"/>
                </a:solidFill>
              </a:rPr>
              <a:t>؟؟؟</a:t>
            </a:r>
            <a:r>
              <a:rPr lang="fr-FR" sz="3600" b="1" dirty="0" smtClean="0">
                <a:solidFill>
                  <a:srgbClr val="7030A0"/>
                </a:solidFill>
              </a:rPr>
              <a:t>....</a:t>
            </a:r>
            <a:endParaRPr lang="ar-MA" sz="3600" b="1" dirty="0" smtClean="0">
              <a:solidFill>
                <a:srgbClr val="7030A0"/>
              </a:solidFill>
            </a:endParaRPr>
          </a:p>
          <a:p>
            <a:pPr algn="r" rtl="1"/>
            <a:r>
              <a:rPr lang="ar-MA" sz="2800" dirty="0" smtClean="0"/>
              <a:t>ضرورة اعتماد المقاربات الحقوقية و الترابية من اجل تحقيق عدالة مجالية (الجبل، السهل...) مع تمكين المجال من استثمار ثرواته الطبيعية (المقالع، المعادن، القنص،....) لتمكين الساكنة المحلية و الجماعات الترابية من المشاركة في تدبير </a:t>
            </a:r>
            <a:r>
              <a:rPr lang="ar-MA" dirty="0" smtClean="0"/>
              <a:t>ثرواتها الطبيعية.</a:t>
            </a:r>
          </a:p>
          <a:p>
            <a:pPr algn="r" rtl="1"/>
            <a:endParaRPr lang="ar-MA" dirty="0" smtClean="0"/>
          </a:p>
          <a:p>
            <a:pPr algn="r" rtl="1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8D2D99-EDD4-4BD0-8C57-FA43828D26A8}" type="datetime8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26/01/2021 06:30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RARBA - Abdellah AHJAM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C840D-FCA5-473B-9D54-174442EC84C0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99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MA" b="1" dirty="0">
                <a:solidFill>
                  <a:srgbClr val="FF0000"/>
                </a:solidFill>
              </a:rPr>
              <a:t>خلاصات وتوصيات: شبكة </a:t>
            </a:r>
            <a:r>
              <a:rPr lang="fr-FR" b="1" dirty="0">
                <a:solidFill>
                  <a:srgbClr val="FF0000"/>
                </a:solidFill>
              </a:rPr>
              <a:t>RARBA  </a:t>
            </a:r>
            <a:r>
              <a:rPr lang="ar-MA" b="1" dirty="0">
                <a:solidFill>
                  <a:srgbClr val="FF0000"/>
                </a:solidFill>
              </a:rPr>
              <a:t>تدعو الى: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MA" dirty="0" smtClean="0"/>
              <a:t>اعتماد </a:t>
            </a:r>
            <a:r>
              <a:rPr lang="ar-MA" b="1" u="sng" dirty="0" smtClean="0"/>
              <a:t>مقاربة النوع الاجتماعي </a:t>
            </a:r>
            <a:r>
              <a:rPr lang="ar-MA" dirty="0" smtClean="0"/>
              <a:t>لتأهيل المرأة و الشباب من اجل مواجهة التغيرات المناخية وإرساء التنمية المستدامة بمجل </a:t>
            </a:r>
            <a:r>
              <a:rPr lang="fr-FR" dirty="0" smtClean="0"/>
              <a:t>RBA</a:t>
            </a:r>
            <a:r>
              <a:rPr lang="ar-MA" dirty="0" smtClean="0"/>
              <a:t>، وخصوصا في المناطق الجبلية، باعتبارها اوساطا هشة، تزداد هشاشتها بفعل التغيرات المناخية.</a:t>
            </a:r>
            <a:endParaRPr lang="ar-MA" dirty="0" smtClean="0"/>
          </a:p>
          <a:p>
            <a:pPr algn="r" rtl="1"/>
            <a:r>
              <a:rPr lang="ar-MA" sz="3600" b="1" dirty="0" smtClean="0">
                <a:solidFill>
                  <a:srgbClr val="7030A0"/>
                </a:solidFill>
              </a:rPr>
              <a:t>تقوية تشبيك فعاليات المجتمع المدني بمحميات المحيط الحيوي بالمغرب و العمل على تأسيس «</a:t>
            </a:r>
            <a:r>
              <a:rPr lang="ar-MA" sz="4000" b="1" dirty="0" smtClean="0">
                <a:solidFill>
                  <a:srgbClr val="7030A0"/>
                </a:solidFill>
              </a:rPr>
              <a:t>شبكة وطنية لجمعيات المحيط الحيوي بالمغرب</a:t>
            </a:r>
            <a:r>
              <a:rPr lang="ar-MA" sz="3600" b="1" dirty="0" smtClean="0">
                <a:solidFill>
                  <a:srgbClr val="7030A0"/>
                </a:solidFill>
              </a:rPr>
              <a:t>»... </a:t>
            </a:r>
            <a:r>
              <a:rPr lang="fr-FR" sz="3600" b="1" dirty="0" smtClean="0">
                <a:solidFill>
                  <a:srgbClr val="7030A0"/>
                </a:solidFill>
              </a:rPr>
              <a:t>RNARB</a:t>
            </a:r>
            <a:endParaRPr lang="ar-MA" sz="3600" b="1" dirty="0" smtClean="0">
              <a:solidFill>
                <a:srgbClr val="7030A0"/>
              </a:solidFill>
            </a:endParaRPr>
          </a:p>
          <a:p>
            <a:pPr algn="r" rtl="1"/>
            <a:r>
              <a:rPr lang="ar-MA" b="1" dirty="0" smtClean="0"/>
              <a:t>دعم و تقوية انفتاح البحث العلمي على فعاليات المجتمع المدني باعتبار ان محمية المحيط الحيوي مختبر للتنمية المستدامة...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8D2D99-EDD4-4BD0-8C57-FA43828D26A8}" type="datetime8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26/01/2021 06:35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RARBA - Abdellah AHJAM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C840D-FCA5-473B-9D54-174442EC84C0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897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fr-FR" dirty="0" smtClean="0"/>
              <a:t>Présentation du RARBA</a:t>
            </a:r>
            <a:br>
              <a:rPr lang="fr-FR" dirty="0" smtClean="0"/>
            </a:br>
            <a:endParaRPr lang="fr-FR" dirty="0" smtClean="0"/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0" y="2160589"/>
            <a:ext cx="11230377" cy="3880773"/>
          </a:xfrm>
        </p:spPr>
        <p:txBody>
          <a:bodyPr>
            <a:normAutofit/>
          </a:bodyPr>
          <a:lstStyle/>
          <a:p>
            <a:pPr eaLnBrk="1" hangingPunct="1"/>
            <a:r>
              <a:rPr lang="fr-FR" sz="2000" dirty="0"/>
              <a:t>Des rencontres entre les associations de la RBA (2000-2002</a:t>
            </a:r>
            <a:r>
              <a:rPr lang="fr-FR" sz="2800" dirty="0" smtClean="0"/>
              <a:t>)…</a:t>
            </a:r>
            <a:endParaRPr lang="ar-MA" sz="2800" dirty="0" smtClean="0"/>
          </a:p>
          <a:p>
            <a:pPr algn="r" rtl="1" eaLnBrk="1" hangingPunct="1"/>
            <a:r>
              <a:rPr lang="ar-MA" sz="3200" b="1" dirty="0" smtClean="0"/>
              <a:t>لقاءات تنسيقية لجمعيات محمية المحيط الحيوي </a:t>
            </a:r>
            <a:r>
              <a:rPr lang="ar-MA" sz="3200" b="1" dirty="0" err="1" smtClean="0"/>
              <a:t>للاركان</a:t>
            </a:r>
            <a:endParaRPr lang="fr-FR" sz="3200" b="1" dirty="0"/>
          </a:p>
          <a:p>
            <a:pPr eaLnBrk="1" hangingPunct="1"/>
            <a:r>
              <a:rPr lang="fr-FR" sz="4400" b="1" dirty="0"/>
              <a:t>RARBA</a:t>
            </a:r>
            <a:r>
              <a:rPr lang="fr-FR" dirty="0" smtClean="0"/>
              <a:t>: crée le 12 mai 2002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fr-FR" dirty="0" smtClean="0"/>
              <a:t>    par (220 associations) dans les 6 provinces de la RBA</a:t>
            </a:r>
            <a:endParaRPr lang="ar-MA" dirty="0" smtClean="0"/>
          </a:p>
          <a:p>
            <a:pPr algn="r" rtl="1" eaLnBrk="1" hangingPunct="1">
              <a:buFont typeface="Arial" panose="020B0604020202020204" pitchFamily="34" charset="0"/>
              <a:buNone/>
            </a:pPr>
            <a:r>
              <a:rPr lang="ar-MA" sz="2400" b="1" dirty="0" smtClean="0"/>
              <a:t>تأسيس الشبكة: يوم 12 ماي 2002 بحضور 220 جمعية من مختلف أقاليم المحمية (6)</a:t>
            </a:r>
            <a:endParaRPr lang="fr-FR" sz="2400" b="1" dirty="0" smtClean="0"/>
          </a:p>
          <a:p>
            <a:pPr algn="r" rtl="1" eaLnBrk="1" hangingPunct="1">
              <a:buFont typeface="Arial" panose="020B0604020202020204" pitchFamily="34" charset="0"/>
              <a:buNone/>
            </a:pPr>
            <a:endParaRPr lang="fr-FR" dirty="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fr-FR" dirty="0" smtClean="0"/>
          </a:p>
        </p:txBody>
      </p:sp>
      <p:pic>
        <p:nvPicPr>
          <p:cNvPr id="5124" name="Image 3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527" y="328614"/>
            <a:ext cx="17145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e la date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3C08F7D-63DB-4AA7-BE15-F5DFA86A9641}" type="datetime8">
              <a:rPr lang="fr-FR"/>
              <a:pPr>
                <a:defRPr/>
              </a:pPr>
              <a:t>26/01/2021 06:15</a:t>
            </a:fld>
            <a:endParaRPr lang="fr-FR"/>
          </a:p>
        </p:txBody>
      </p:sp>
      <p:sp>
        <p:nvSpPr>
          <p:cNvPr id="512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2A5E2A-0E03-4321-9CFE-F2D1596EF849}" type="slidenum">
              <a:rPr 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fr-FR" sz="1200">
              <a:solidFill>
                <a:srgbClr val="898989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RARBA - Abdellah AHJAM</a:t>
            </a:r>
          </a:p>
        </p:txBody>
      </p:sp>
    </p:spTree>
    <p:extLst>
      <p:ext uri="{BB962C8B-B14F-4D97-AF65-F5344CB8AC3E}">
        <p14:creationId xmlns:p14="http://schemas.microsoft.com/office/powerpoint/2010/main" val="178387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MA" dirty="0">
                <a:solidFill>
                  <a:srgbClr val="FF0000"/>
                </a:solidFill>
              </a:rPr>
              <a:t>خلاصات وتوصيات: شبكة </a:t>
            </a:r>
            <a:r>
              <a:rPr lang="fr-FR" dirty="0">
                <a:solidFill>
                  <a:srgbClr val="FF0000"/>
                </a:solidFill>
              </a:rPr>
              <a:t>RARBA  </a:t>
            </a:r>
            <a:r>
              <a:rPr lang="ar-MA" dirty="0">
                <a:solidFill>
                  <a:srgbClr val="FF0000"/>
                </a:solidFill>
              </a:rPr>
              <a:t>تدعو الى: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3183" y="1600201"/>
            <a:ext cx="11526592" cy="4525963"/>
          </a:xfrm>
        </p:spPr>
        <p:txBody>
          <a:bodyPr/>
          <a:lstStyle/>
          <a:p>
            <a:pPr algn="r" rtl="1"/>
            <a:r>
              <a:rPr lang="ar-MA" b="1" dirty="0" smtClean="0"/>
              <a:t>وضع اليات للتنسيق والتشاور بين أجهزة </a:t>
            </a:r>
            <a:r>
              <a:rPr lang="ar-MA" b="1" dirty="0" smtClean="0"/>
              <a:t>تدبير محميات المحيط الحيوي </a:t>
            </a:r>
            <a:r>
              <a:rPr lang="ar-MA" b="1" dirty="0" smtClean="0"/>
              <a:t>للانتقال من اجهزة </a:t>
            </a:r>
            <a:r>
              <a:rPr lang="ar-MA" b="1" dirty="0" smtClean="0"/>
              <a:t>وصاية </a:t>
            </a:r>
            <a:r>
              <a:rPr lang="fr-FR" b="1" dirty="0" smtClean="0"/>
              <a:t>structures de Tutelle </a:t>
            </a:r>
            <a:r>
              <a:rPr lang="ar-MA" b="1" dirty="0" smtClean="0"/>
              <a:t> </a:t>
            </a:r>
            <a:r>
              <a:rPr lang="ar-MA" b="1" dirty="0" smtClean="0"/>
              <a:t>(و هي أجهزة متعددة / قطاعية) وليست </a:t>
            </a:r>
            <a:r>
              <a:rPr lang="ar-MA" b="1" dirty="0" smtClean="0"/>
              <a:t>بأجهزة التدبير </a:t>
            </a:r>
            <a:r>
              <a:rPr lang="fr-FR" b="1" dirty="0" smtClean="0"/>
              <a:t>organe de gestion</a:t>
            </a:r>
          </a:p>
          <a:p>
            <a:pPr algn="r" rtl="1"/>
            <a:r>
              <a:rPr lang="ar-MA" sz="3600" b="1" dirty="0" smtClean="0"/>
              <a:t>إيجاد صيغ التنسيق مع لجنة </a:t>
            </a:r>
            <a:r>
              <a:rPr lang="fr-FR" sz="3600" b="1" dirty="0" err="1" smtClean="0"/>
              <a:t>MaB</a:t>
            </a:r>
            <a:r>
              <a:rPr lang="fr-FR" sz="3600" b="1" dirty="0" smtClean="0"/>
              <a:t>- Maroc </a:t>
            </a:r>
            <a:r>
              <a:rPr lang="ar-MA" sz="3600" b="1" dirty="0" smtClean="0"/>
              <a:t>  (لجنة متطوعة </a:t>
            </a:r>
            <a:r>
              <a:rPr lang="ar-MA" sz="3600" b="1" dirty="0" smtClean="0"/>
              <a:t>كما هو الحال ببعض </a:t>
            </a:r>
            <a:r>
              <a:rPr lang="ar-MA" sz="3600" b="1" dirty="0" smtClean="0"/>
              <a:t>دول العالم)؟ </a:t>
            </a:r>
            <a:r>
              <a:rPr lang="ar-MA" sz="3600" b="1" dirty="0" smtClean="0"/>
              <a:t>والبحث عن سبل تنشيط وتفعيل</a:t>
            </a:r>
            <a:r>
              <a:rPr lang="fr-FR" sz="3600" b="1" dirty="0" err="1" smtClean="0"/>
              <a:t>MaB</a:t>
            </a:r>
            <a:r>
              <a:rPr lang="fr-FR" sz="3600" b="1" dirty="0" smtClean="0"/>
              <a:t>- </a:t>
            </a:r>
            <a:r>
              <a:rPr lang="fr-FR" sz="3600" b="1" dirty="0"/>
              <a:t>Maroc </a:t>
            </a:r>
            <a:r>
              <a:rPr lang="ar-MA" sz="3600" b="1" dirty="0" smtClean="0"/>
              <a:t>؟</a:t>
            </a:r>
          </a:p>
          <a:p>
            <a:pPr algn="r" rtl="1"/>
            <a:r>
              <a:rPr lang="ar-MA" sz="3600" b="1" dirty="0" smtClean="0"/>
              <a:t> ضرورة </a:t>
            </a:r>
            <a:r>
              <a:rPr lang="ar-MA" sz="3600" b="1" dirty="0" smtClean="0"/>
              <a:t>وضع برنامج لتتبع سير مسلسل التنمية المستدامة بمحميات المحيط </a:t>
            </a:r>
            <a:r>
              <a:rPr lang="ar-MA" sz="3600" b="1" dirty="0" smtClean="0"/>
              <a:t>الحيوي، باعتبارها خزانا للتنوع البيولوجي والتنوع الثقافي ومختبرا للتنمية المستدامة.....  </a:t>
            </a:r>
            <a:endParaRPr lang="fr-FR" sz="3600" b="1" dirty="0" smtClean="0"/>
          </a:p>
          <a:p>
            <a:pPr algn="r" rtl="1"/>
            <a:endParaRPr lang="ar-MA" dirty="0" smtClean="0"/>
          </a:p>
          <a:p>
            <a:pPr algn="r" rtl="1"/>
            <a:endParaRPr lang="fr-FR" dirty="0" smtClean="0"/>
          </a:p>
          <a:p>
            <a:pPr algn="r" rtl="1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8D2D99-EDD4-4BD0-8C57-FA43828D26A8}" type="datetime8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26/01/2021 06:37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RARBA - Abdellah AHJAM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C840D-FCA5-473B-9D54-174442EC84C0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209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MA" dirty="0">
                <a:solidFill>
                  <a:srgbClr val="FF0000"/>
                </a:solidFill>
              </a:rPr>
              <a:t>خلاصات وتوصيات: شبكة </a:t>
            </a:r>
            <a:r>
              <a:rPr lang="fr-FR" dirty="0">
                <a:solidFill>
                  <a:srgbClr val="FF0000"/>
                </a:solidFill>
              </a:rPr>
              <a:t>RARBA  </a:t>
            </a:r>
            <a:r>
              <a:rPr lang="ar-MA" dirty="0">
                <a:solidFill>
                  <a:srgbClr val="FF0000"/>
                </a:solidFill>
              </a:rPr>
              <a:t>تدعو الى: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4699" y="1600201"/>
            <a:ext cx="11337701" cy="4525963"/>
          </a:xfrm>
        </p:spPr>
        <p:txBody>
          <a:bodyPr/>
          <a:lstStyle/>
          <a:p>
            <a:pPr algn="r" rtl="1"/>
            <a:r>
              <a:rPr lang="ar-MA" sz="4000" b="1" dirty="0" smtClean="0"/>
              <a:t>تمكين المجتمع </a:t>
            </a:r>
            <a:r>
              <a:rPr lang="ar-MA" sz="4000" b="1" dirty="0"/>
              <a:t>المدني من المشاركة الحقيقية لتدبير المجال</a:t>
            </a:r>
            <a:r>
              <a:rPr lang="ar-MA" sz="4000" b="1" dirty="0" smtClean="0"/>
              <a:t>:</a:t>
            </a:r>
          </a:p>
          <a:p>
            <a:pPr marL="0" indent="0" algn="r" rtl="1">
              <a:buNone/>
            </a:pPr>
            <a:r>
              <a:rPr lang="ar-MA" sz="3600" b="1" dirty="0" smtClean="0"/>
              <a:t> </a:t>
            </a:r>
            <a:r>
              <a:rPr lang="ar-MA" dirty="0" smtClean="0"/>
              <a:t>- اعتماد المقاربة لتشاركية من اجل مشاركة واسعة</a:t>
            </a:r>
            <a:r>
              <a:rPr lang="ar-MA" dirty="0" smtClean="0"/>
              <a:t> </a:t>
            </a:r>
            <a:r>
              <a:rPr lang="ar-MA" dirty="0"/>
              <a:t>ل</a:t>
            </a:r>
            <a:r>
              <a:rPr lang="ar-MA" dirty="0" smtClean="0"/>
              <a:t>لمجتمع </a:t>
            </a:r>
            <a:r>
              <a:rPr lang="ar-MA" dirty="0"/>
              <a:t>المدني في تدبير المشاريع الكبرى بمجال محمية اركان للمحيط الحيوي؟ (المشاريع الفلاحية؟ دراسة التأثير على البيئة؟ مشاريع الاستثمار في الموارد الطبيعية (المقالع، المعادن، القنص</a:t>
            </a:r>
            <a:r>
              <a:rPr lang="ar-MA" dirty="0" smtClean="0"/>
              <a:t>،....)؟</a:t>
            </a:r>
          </a:p>
          <a:p>
            <a:pPr algn="r" rtl="1"/>
            <a:r>
              <a:rPr lang="ar-MA" dirty="0" smtClean="0"/>
              <a:t>تقوية قدرات </a:t>
            </a:r>
            <a:r>
              <a:rPr lang="ar-MA" dirty="0" smtClean="0"/>
              <a:t>الفاعلين </a:t>
            </a:r>
            <a:r>
              <a:rPr lang="ar-MA" dirty="0" smtClean="0"/>
              <a:t>المحليين باعتماد المقاربة الحقوقية من اجل تمكين الفاعل الترابي لإرساء </a:t>
            </a:r>
            <a:r>
              <a:rPr lang="ar-MA" dirty="0" smtClean="0"/>
              <a:t>أسس </a:t>
            </a:r>
            <a:r>
              <a:rPr lang="ar-MA" sz="3600" b="1" dirty="0" smtClean="0"/>
              <a:t>الاقتصاد الاجتماعي التضامني</a:t>
            </a:r>
            <a:r>
              <a:rPr lang="ar-MA" dirty="0" smtClean="0"/>
              <a:t> (الاقتصاد الأخضر- الاقتصاد الدائري </a:t>
            </a:r>
            <a:r>
              <a:rPr lang="fr-FR" dirty="0" smtClean="0"/>
              <a:t>Economie Circulaire</a:t>
            </a:r>
            <a:r>
              <a:rPr lang="ar-MA" dirty="0" smtClean="0"/>
              <a:t>-....)</a:t>
            </a:r>
          </a:p>
          <a:p>
            <a:pPr algn="r" rtl="1"/>
            <a:endParaRPr lang="ar-MA" dirty="0"/>
          </a:p>
          <a:p>
            <a:pPr algn="r" rtl="1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8D2D99-EDD4-4BD0-8C57-FA43828D26A8}" type="datetime8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26/01/2021 06:43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RARBA - Abdellah AHJAM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C840D-FCA5-473B-9D54-174442EC84C0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209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MA" dirty="0">
                <a:solidFill>
                  <a:srgbClr val="FF0000"/>
                </a:solidFill>
              </a:rPr>
              <a:t>خلاصات وتوصيات: شبكة </a:t>
            </a:r>
            <a:r>
              <a:rPr lang="fr-FR" dirty="0">
                <a:solidFill>
                  <a:srgbClr val="FF0000"/>
                </a:solidFill>
              </a:rPr>
              <a:t>RARBA  </a:t>
            </a:r>
            <a:r>
              <a:rPr lang="ar-MA" dirty="0">
                <a:solidFill>
                  <a:srgbClr val="FF0000"/>
                </a:solidFill>
              </a:rPr>
              <a:t>تدعو الى: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MA" dirty="0" smtClean="0"/>
              <a:t>ضرورة الاخذ بعين الاعتبار لكل المناطق المحمية بمجال </a:t>
            </a:r>
            <a:r>
              <a:rPr lang="fr-FR" dirty="0" smtClean="0"/>
              <a:t>RBA</a:t>
            </a:r>
            <a:r>
              <a:rPr lang="ar-MA" dirty="0"/>
              <a:t> </a:t>
            </a:r>
            <a:r>
              <a:rPr lang="ar-MA" dirty="0" smtClean="0"/>
              <a:t>في المخططات الترابية وعلى راسها: </a:t>
            </a:r>
            <a:r>
              <a:rPr lang="fr-FR" dirty="0" smtClean="0"/>
              <a:t>SRAT </a:t>
            </a:r>
            <a:r>
              <a:rPr lang="ar-MA" dirty="0" smtClean="0"/>
              <a:t> المخطط الجهوي للتهيئة الترابية</a:t>
            </a:r>
          </a:p>
          <a:p>
            <a:pPr algn="r" rtl="1"/>
            <a:r>
              <a:rPr lang="ar-MA" dirty="0" smtClean="0"/>
              <a:t>تحيين الترسانة القانونية الحالية للحفاظ على التنوع البيولوجي </a:t>
            </a:r>
            <a:r>
              <a:rPr lang="ar-MA" smtClean="0"/>
              <a:t>والمناطق المحمية</a:t>
            </a:r>
          </a:p>
          <a:p>
            <a:pPr algn="r" rtl="1"/>
            <a:endParaRPr lang="ar-MA" dirty="0" smtClean="0"/>
          </a:p>
          <a:p>
            <a:pPr algn="r" rtl="1"/>
            <a:endParaRPr lang="ar-MA" dirty="0" smtClean="0"/>
          </a:p>
          <a:p>
            <a:pPr algn="r" rtl="1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8D2D99-EDD4-4BD0-8C57-FA43828D26A8}" type="datetime8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26/01/2021 07:43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RARBA - Abdellah AHJAM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C840D-FCA5-473B-9D54-174442EC84C0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47007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1" y="201613"/>
            <a:ext cx="8893175" cy="16557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ar-MA" sz="3600" b="1" dirty="0"/>
              <a:t>اليوم التواصلي حول مشاكل محمية أركان للمحيط </a:t>
            </a:r>
            <a:r>
              <a:rPr lang="ar-MA" sz="3600" b="1" dirty="0" err="1"/>
              <a:t>الحيوي:</a:t>
            </a:r>
            <a:r>
              <a:rPr lang="ar-MA" sz="3200" dirty="0"/>
              <a:t/>
            </a:r>
            <a:br>
              <a:rPr lang="ar-MA" sz="3200" dirty="0"/>
            </a:br>
            <a:r>
              <a:rPr lang="ar-MA" sz="3200" dirty="0"/>
              <a:t>بمقر الغرفة </a:t>
            </a:r>
            <a:r>
              <a:rPr lang="ar-MA" sz="3200" dirty="0" err="1"/>
              <a:t>الفلاحية</a:t>
            </a:r>
            <a:r>
              <a:rPr lang="ar-MA" sz="3200" dirty="0"/>
              <a:t> يوم 9 </a:t>
            </a:r>
            <a:r>
              <a:rPr lang="ar-MA" sz="3200" dirty="0" err="1"/>
              <a:t>فبراير2010</a:t>
            </a:r>
            <a:r>
              <a:rPr lang="ar-MA" sz="3200" dirty="0"/>
              <a:t>   </a:t>
            </a:r>
            <a:br>
              <a:rPr lang="ar-MA" sz="3200" dirty="0"/>
            </a:br>
            <a:r>
              <a:rPr lang="ar-MA" sz="3200" dirty="0"/>
              <a:t>الهدف: التشاور مع الفعاليات المحلية للمشاركة في الملتقى </a:t>
            </a:r>
            <a:r>
              <a:rPr lang="ar-MA" sz="3200" dirty="0" err="1"/>
              <a:t>الجهوي</a:t>
            </a:r>
            <a:r>
              <a:rPr lang="ar-MA" sz="3200" dirty="0"/>
              <a:t> </a:t>
            </a:r>
            <a:r>
              <a:rPr lang="ar-MA" sz="3200" dirty="0" err="1"/>
              <a:t>بأكادير</a:t>
            </a:r>
            <a:r>
              <a:rPr lang="ar-MA" sz="3200" dirty="0"/>
              <a:t> حول الميثاق الوطني </a:t>
            </a:r>
            <a:r>
              <a:rPr lang="ar-MA" sz="3200" dirty="0" err="1"/>
              <a:t>للبيئة </a:t>
            </a:r>
            <a:r>
              <a:rPr lang="ar-MA" sz="3200" dirty="0"/>
              <a:t>(10-</a:t>
            </a:r>
            <a:r>
              <a:rPr lang="ar-MA" sz="3200" dirty="0" err="1"/>
              <a:t>11فبراير</a:t>
            </a:r>
            <a:r>
              <a:rPr lang="ar-MA" sz="3200" dirty="0"/>
              <a:t> 2010</a:t>
            </a:r>
            <a:r>
              <a:rPr lang="ar-MA" sz="3200" dirty="0" err="1"/>
              <a:t>)</a:t>
            </a:r>
            <a:r>
              <a:rPr lang="ar-MA" sz="3200" dirty="0"/>
              <a:t>  </a:t>
            </a:r>
            <a:endParaRPr lang="fr-FR" sz="3200" dirty="0"/>
          </a:p>
        </p:txBody>
      </p:sp>
      <p:pic>
        <p:nvPicPr>
          <p:cNvPr id="15363" name="Espace réservé du contenu 3" descr="Image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6064" y="2092325"/>
            <a:ext cx="6619875" cy="4408488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CD943C7-496A-4F1A-B3BD-43DB73B476BD}" type="datetime8">
              <a:rPr lang="fr-FR"/>
              <a:pPr>
                <a:defRPr/>
              </a:pPr>
              <a:t>26/01/2021 06:15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E4839D5-D3EB-484D-89D1-F92D4D482389}" type="slidenum">
              <a:rPr lang="fr-FR">
                <a:solidFill>
                  <a:srgbClr val="898989"/>
                </a:solidFill>
              </a:rPr>
              <a:pPr eaLnBrk="1" hangingPunct="1"/>
              <a:t>33</a:t>
            </a:fld>
            <a:endParaRPr lang="fr-FR">
              <a:solidFill>
                <a:srgbClr val="898989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ABDELLAH  AHJAM</a:t>
            </a:r>
          </a:p>
        </p:txBody>
      </p:sp>
    </p:spTree>
    <p:extLst>
      <p:ext uri="{BB962C8B-B14F-4D97-AF65-F5344CB8AC3E}">
        <p14:creationId xmlns:p14="http://schemas.microsoft.com/office/powerpoint/2010/main" val="56929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4699" y="227014"/>
            <a:ext cx="11603864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ar-MA" sz="4800" b="1" dirty="0"/>
              <a:t>حضور نوعي متميز لكافة الفاعلين المحليين</a:t>
            </a:r>
            <a:r>
              <a:rPr lang="ar-MA" sz="4800" b="1" dirty="0" smtClean="0"/>
              <a:t>: 14-15 يناير2012</a:t>
            </a:r>
            <a:r>
              <a:rPr lang="ar-MA" sz="4000" dirty="0"/>
              <a:t/>
            </a:r>
            <a:br>
              <a:rPr lang="ar-MA" sz="4000" dirty="0"/>
            </a:br>
            <a:r>
              <a:rPr lang="ar-MA" sz="2800" dirty="0"/>
              <a:t>المياه و الغابات – الفلاحة – منتخبين –جماعات محلية – جمعيات – تعاونيات ....</a:t>
            </a:r>
            <a:endParaRPr lang="fr-FR" sz="4000" dirty="0"/>
          </a:p>
        </p:txBody>
      </p:sp>
      <p:pic>
        <p:nvPicPr>
          <p:cNvPr id="16387" name="Espace réservé du contenu 3" descr="Image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6064" y="1658939"/>
            <a:ext cx="6619875" cy="4408487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EA20301-91DD-46AF-AAE3-77789BB33C8D}" type="datetime8">
              <a:rPr lang="fr-FR"/>
              <a:pPr>
                <a:defRPr/>
              </a:pPr>
              <a:t>26/01/2021 06:15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37C762F-5924-4788-80AF-BBC713B5846E}" type="slidenum">
              <a:rPr lang="fr-FR">
                <a:solidFill>
                  <a:srgbClr val="898989"/>
                </a:solidFill>
              </a:rPr>
              <a:pPr eaLnBrk="1" hangingPunct="1"/>
              <a:t>34</a:t>
            </a:fld>
            <a:endParaRPr lang="fr-FR">
              <a:solidFill>
                <a:srgbClr val="898989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ABDELLAH  AHJAM</a:t>
            </a:r>
          </a:p>
        </p:txBody>
      </p:sp>
      <p:pic>
        <p:nvPicPr>
          <p:cNvPr id="7" name="Espace réservé du contenu 3" descr="_DSC33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820863"/>
            <a:ext cx="6626225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91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608" y="260351"/>
            <a:ext cx="11616744" cy="1368425"/>
          </a:xfrm>
        </p:spPr>
        <p:txBody>
          <a:bodyPr rtlCol="0">
            <a:normAutofit fontScale="90000"/>
          </a:bodyPr>
          <a:lstStyle/>
          <a:p>
            <a:pPr rtl="1" eaLnBrk="1" fontAlgn="auto" hangingPunct="1">
              <a:spcAft>
                <a:spcPts val="0"/>
              </a:spcAft>
              <a:defRPr/>
            </a:pPr>
            <a:r>
              <a:rPr lang="ar-MA" sz="4000" b="1" dirty="0"/>
              <a:t>شهادات حية حول مشاكل التدبير المستدام لمجال المحيط الحيوي للأركان: </a:t>
            </a:r>
            <a:r>
              <a:rPr lang="ar-MA" sz="2800" dirty="0"/>
              <a:t>الرعي الجائر + الملك </a:t>
            </a:r>
            <a:r>
              <a:rPr lang="ar-MA" sz="2800" dirty="0" err="1"/>
              <a:t>الغابوي</a:t>
            </a:r>
            <a:r>
              <a:rPr lang="ar-MA" sz="2800" dirty="0"/>
              <a:t> + الخنزير ... </a:t>
            </a:r>
            <a:r>
              <a:rPr lang="ar-MA" sz="2800" dirty="0" smtClean="0"/>
              <a:t/>
            </a:r>
            <a:br>
              <a:rPr lang="ar-MA" sz="2800" dirty="0" smtClean="0"/>
            </a:br>
            <a:r>
              <a:rPr lang="ar-MA" b="1" dirty="0"/>
              <a:t>14-15 يناير2012</a:t>
            </a:r>
            <a:endParaRPr lang="fr-FR" b="1" dirty="0" smtClean="0"/>
          </a:p>
        </p:txBody>
      </p:sp>
      <p:pic>
        <p:nvPicPr>
          <p:cNvPr id="24579" name="Espace réservé du contenu 4" descr="_DSC3389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525714"/>
            <a:ext cx="4038600" cy="2674937"/>
          </a:xfrm>
        </p:spPr>
      </p:pic>
      <p:pic>
        <p:nvPicPr>
          <p:cNvPr id="24580" name="Espace réservé du contenu 5" descr="_DSC3393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525714"/>
            <a:ext cx="4038600" cy="2674937"/>
          </a:xfrm>
        </p:spPr>
      </p:pic>
      <p:sp>
        <p:nvSpPr>
          <p:cNvPr id="5" name="Espace réservé de la date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78784F1-7703-4252-9E7E-2BF7D4B044F5}" type="datetime8">
              <a:rPr lang="fr-FR"/>
              <a:pPr>
                <a:defRPr/>
              </a:pPr>
              <a:t>26/01/2021 06:15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F05574E-CF21-43CA-8040-88C37E0AFB2E}" type="slidenum">
              <a:rPr lang="fr-FR">
                <a:solidFill>
                  <a:srgbClr val="898989"/>
                </a:solidFill>
              </a:rPr>
              <a:pPr eaLnBrk="1" hangingPunct="1"/>
              <a:t>35</a:t>
            </a:fld>
            <a:endParaRPr lang="fr-FR">
              <a:solidFill>
                <a:srgbClr val="898989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ABDELLAH  AHJAM</a:t>
            </a:r>
          </a:p>
        </p:txBody>
      </p:sp>
    </p:spTree>
    <p:extLst>
      <p:ext uri="{BB962C8B-B14F-4D97-AF65-F5344CB8AC3E}">
        <p14:creationId xmlns:p14="http://schemas.microsoft.com/office/powerpoint/2010/main" val="256764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6214" y="274638"/>
            <a:ext cx="11590986" cy="1143000"/>
          </a:xfrm>
        </p:spPr>
        <p:txBody>
          <a:bodyPr/>
          <a:lstStyle/>
          <a:p>
            <a:r>
              <a:rPr lang="ar-MA" sz="4000" dirty="0" smtClean="0"/>
              <a:t>وقفة احتجاجية لساكنة جماعة اربعاء الساحل (</a:t>
            </a:r>
            <a:r>
              <a:rPr lang="ar-MA" sz="4000" dirty="0" err="1" smtClean="0"/>
              <a:t>تيزنيت</a:t>
            </a:r>
            <a:r>
              <a:rPr lang="ar-MA" sz="4000" dirty="0" smtClean="0"/>
              <a:t>) بعد استقالة المجلس الجماعي احتجاجا على اعتداءات الرحل: دجنبر</a:t>
            </a:r>
            <a:r>
              <a:rPr lang="ar-MA" dirty="0" smtClean="0"/>
              <a:t>2011</a:t>
            </a:r>
            <a:endParaRPr lang="fr-FR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10" y="1538546"/>
            <a:ext cx="7006106" cy="5254579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8D2D99-EDD4-4BD0-8C57-FA43828D26A8}" type="datetime8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26/01/2021 06:15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RARBA - Abdellah AHJAM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C840D-FCA5-473B-9D54-174442EC84C0}" type="slidenum">
              <a:rPr lang="fr-FR" smtClean="0"/>
              <a:pPr>
                <a:defRPr/>
              </a:pPr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814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657193"/>
          </a:xfrm>
        </p:spPr>
        <p:txBody>
          <a:bodyPr/>
          <a:lstStyle/>
          <a:p>
            <a:pPr rtl="1"/>
            <a:r>
              <a:rPr lang="ar-MA" sz="2800" b="1" dirty="0" smtClean="0"/>
              <a:t>تنظيم ندوة وطنية حول </a:t>
            </a:r>
            <a:r>
              <a:rPr lang="ar-MA" sz="2800" b="1" dirty="0"/>
              <a:t>"دور المجتمع المدني في الحكامة والتدبير المستدام لمجال محمية اركان للمحيط الحيوي: الحصيلة </a:t>
            </a:r>
            <a:r>
              <a:rPr lang="ar-MA" sz="2800" b="1" dirty="0" smtClean="0"/>
              <a:t>والافاق« يوم 18 نونبر 2018 </a:t>
            </a:r>
            <a:r>
              <a:rPr lang="ar-MA" sz="2800" dirty="0" smtClean="0"/>
              <a:t> </a:t>
            </a:r>
            <a:r>
              <a:rPr lang="ar-MA" sz="2800" dirty="0"/>
              <a:t/>
            </a:r>
            <a:br>
              <a:rPr lang="ar-MA" sz="2800" dirty="0"/>
            </a:br>
            <a:r>
              <a:rPr lang="ar-MA" sz="3200" b="1" dirty="0"/>
              <a:t>اصدار «نداء اكادير – 15 نونبر 2018» </a:t>
            </a:r>
            <a:endParaRPr lang="fr-FR" sz="2800" b="1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68949"/>
            <a:ext cx="5384800" cy="3588464"/>
          </a:xfrm>
        </p:spPr>
      </p:pic>
      <p:pic>
        <p:nvPicPr>
          <p:cNvPr id="9" name="Espace réservé du contenu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068949"/>
            <a:ext cx="5384800" cy="3588464"/>
          </a:xfrm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5B7D56-132E-4B98-BC42-8CDB2BE2D72C}" type="datetime8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26/01/2021 07:01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RARBA - Abdellah AHJAM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570B6-42E5-429A-A520-2744193725BA}" type="slidenum">
              <a:rPr lang="fr-FR" smtClean="0"/>
              <a:pPr>
                <a:defRPr/>
              </a:pPr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66533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MA" dirty="0" smtClean="0"/>
              <a:t>اصدار «نداء اكادير – 15 نونبر 2018» </a:t>
            </a:r>
            <a:br>
              <a:rPr lang="ar-MA" dirty="0" smtClean="0"/>
            </a:b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201" y="1600200"/>
            <a:ext cx="6791597" cy="4525963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8D2D99-EDD4-4BD0-8C57-FA43828D26A8}" type="datetime8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26/01/2021 06:55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RARBA - Abdellah AHJAM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C840D-FCA5-473B-9D54-174442EC84C0}" type="slidenum">
              <a:rPr lang="fr-FR" smtClean="0"/>
              <a:pPr>
                <a:defRPr/>
              </a:pPr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83546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MA" sz="2400" b="1" dirty="0" smtClean="0"/>
              <a:t>عرض </a:t>
            </a:r>
            <a:r>
              <a:rPr lang="ar-MA" sz="2400" b="1" dirty="0"/>
              <a:t>الدليل </a:t>
            </a:r>
            <a:r>
              <a:rPr lang="ar-MA" sz="2400" b="1" dirty="0" smtClean="0"/>
              <a:t>المنهجي حول</a:t>
            </a:r>
            <a:r>
              <a:rPr lang="ar-MA" sz="2400" b="1" dirty="0"/>
              <a:t>" إدماج بعد حقوق الانسان في التنمية المجالية بمحمية المحيط الحيوي لأركان .</a:t>
            </a:r>
            <a:r>
              <a:rPr lang="ar-MA" sz="2400" b="1" dirty="0" smtClean="0"/>
              <a:t> </a:t>
            </a:r>
            <a:r>
              <a:rPr lang="ar-MA" sz="2800" dirty="0"/>
              <a:t/>
            </a:r>
            <a:br>
              <a:rPr lang="ar-MA" sz="2800" dirty="0"/>
            </a:br>
            <a:r>
              <a:rPr lang="ar-MA" sz="2800" dirty="0" smtClean="0"/>
              <a:t>مشروع: </a:t>
            </a:r>
            <a:r>
              <a:rPr lang="ar-MA" sz="2800" dirty="0" err="1"/>
              <a:t>ديناميات</a:t>
            </a:r>
            <a:r>
              <a:rPr lang="ar-MA" sz="2800" dirty="0"/>
              <a:t> مواطنة من أجل تعزيز الحقوق الاقتصادية والاجتماعية والثقافية والبيئية بمجال محمية المحيط الحيوي </a:t>
            </a:r>
            <a:r>
              <a:rPr lang="ar-MA" sz="2800" dirty="0" smtClean="0"/>
              <a:t>للأركان   (22 يناير 2019)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8D2D99-EDD4-4BD0-8C57-FA43828D26A8}" type="datetime8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26/01/2021 06:54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RARBA - Abdellah AHJAM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C840D-FCA5-473B-9D54-174442EC84C0}" type="slidenum">
              <a:rPr lang="fr-FR" smtClean="0"/>
              <a:pPr>
                <a:defRPr/>
              </a:pPr>
              <a:t>39</a:t>
            </a:fld>
            <a:endParaRPr lang="fr-FR"/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396" y="1600200"/>
            <a:ext cx="8057208" cy="4525963"/>
          </a:xfrm>
        </p:spPr>
      </p:pic>
    </p:spTree>
    <p:extLst>
      <p:ext uri="{BB962C8B-B14F-4D97-AF65-F5344CB8AC3E}">
        <p14:creationId xmlns:p14="http://schemas.microsoft.com/office/powerpoint/2010/main" val="4245221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1028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graphicFrame>
        <p:nvGraphicFramePr>
          <p:cNvPr id="22532" name="Object 2"/>
          <p:cNvGraphicFramePr>
            <a:graphicFrameLocks noChangeAspect="1"/>
          </p:cNvGraphicFramePr>
          <p:nvPr/>
        </p:nvGraphicFramePr>
        <p:xfrm>
          <a:off x="1524000" y="214313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Diapositive" r:id="rId4" imgW="4444920" imgH="3333600" progId="PowerPoint.Slide.8">
                  <p:embed/>
                </p:oleObj>
              </mc:Choice>
              <mc:Fallback>
                <p:oleObj name="Diapositive" r:id="rId4" imgW="4444920" imgH="333360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14313"/>
                        <a:ext cx="9144000" cy="6858000"/>
                      </a:xfrm>
                      <a:prstGeom prst="rect">
                        <a:avLst/>
                      </a:prstGeom>
                      <a:solidFill>
                        <a:srgbClr val="66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444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5595938" y="571500"/>
            <a:ext cx="17526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Essaouira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5715000" y="2438400"/>
            <a:ext cx="1524000" cy="6858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Agadir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7524750" y="2786063"/>
            <a:ext cx="17526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Taroudant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6" name="Oval 8"/>
          <p:cNvSpPr>
            <a:spLocks noChangeArrowheads="1"/>
          </p:cNvSpPr>
          <p:nvPr/>
        </p:nvSpPr>
        <p:spPr bwMode="auto">
          <a:xfrm>
            <a:off x="5715000" y="3886200"/>
            <a:ext cx="1981200" cy="4572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Chtouka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7" name="Oval 9"/>
          <p:cNvSpPr>
            <a:spLocks noChangeArrowheads="1"/>
          </p:cNvSpPr>
          <p:nvPr/>
        </p:nvSpPr>
        <p:spPr bwMode="auto">
          <a:xfrm>
            <a:off x="5310188" y="4643438"/>
            <a:ext cx="1752600" cy="4572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Tiznit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8" name="Oval 10"/>
          <p:cNvSpPr>
            <a:spLocks noChangeArrowheads="1"/>
          </p:cNvSpPr>
          <p:nvPr/>
        </p:nvSpPr>
        <p:spPr bwMode="auto">
          <a:xfrm>
            <a:off x="5638800" y="3124200"/>
            <a:ext cx="1600200" cy="6096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Inezgane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5" name="Image 3" descr="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188" y="4500563"/>
            <a:ext cx="1928812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llipse 11"/>
          <p:cNvSpPr/>
          <p:nvPr/>
        </p:nvSpPr>
        <p:spPr>
          <a:xfrm>
            <a:off x="6024564" y="5715001"/>
            <a:ext cx="1785937" cy="500063"/>
          </a:xfrm>
          <a:prstGeom prst="ellipse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Sidi Ifni</a:t>
            </a:r>
          </a:p>
        </p:txBody>
      </p:sp>
      <p:sp>
        <p:nvSpPr>
          <p:cNvPr id="1037" name="Rectangle 12"/>
          <p:cNvSpPr>
            <a:spLocks noChangeArrowheads="1"/>
          </p:cNvSpPr>
          <p:nvPr/>
        </p:nvSpPr>
        <p:spPr bwMode="auto">
          <a:xfrm>
            <a:off x="1524001" y="428626"/>
            <a:ext cx="3071813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u="sng">
                <a:latin typeface="Calibri" panose="020F0502020204030204" pitchFamily="34" charset="0"/>
              </a:rPr>
              <a:t>Les coordinations provinciales du </a:t>
            </a:r>
            <a:r>
              <a:rPr lang="fr-FR" sz="2000" b="1" u="sng">
                <a:latin typeface="Calibri" panose="020F0502020204030204" pitchFamily="34" charset="0"/>
              </a:rPr>
              <a:t>RARBA</a:t>
            </a:r>
            <a:r>
              <a:rPr lang="fr-FR" sz="2000" b="1">
                <a:latin typeface="Calibri" panose="020F0502020204030204" pitchFamily="34" charset="0"/>
              </a:rPr>
              <a:t>: </a:t>
            </a:r>
            <a:r>
              <a:rPr lang="fr-FR" sz="2000">
                <a:latin typeface="Calibri" panose="020F0502020204030204" pitchFamily="34" charset="0"/>
              </a:rPr>
              <a:t>5 </a:t>
            </a:r>
            <a:r>
              <a:rPr lang="fr-FR">
                <a:latin typeface="Calibri" panose="020F0502020204030204" pitchFamily="34" charset="0"/>
              </a:rPr>
              <a:t>coordinations </a:t>
            </a:r>
          </a:p>
          <a:p>
            <a:pPr eaLnBrk="1" hangingPunct="1"/>
            <a:r>
              <a:rPr lang="fr-FR">
                <a:latin typeface="Calibri" panose="020F0502020204030204" pitchFamily="34" charset="0"/>
              </a:rPr>
              <a:t>Provinciales + 1 coordination régionale</a:t>
            </a: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741B2FC-D846-4822-ACFC-2C6E682D5727}" type="datetime8">
              <a:rPr lang="fr-FR"/>
              <a:pPr>
                <a:defRPr/>
              </a:pPr>
              <a:t>26/01/2021 06:15</a:t>
            </a:fld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DFA7837-433D-4C70-8D07-A097C0990123}" type="slidenum">
              <a:rPr lang="fr-FR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</a:t>
            </a:fld>
            <a:endParaRPr lang="fr-F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Abdellah AHJAM</a:t>
            </a:r>
          </a:p>
        </p:txBody>
      </p:sp>
    </p:spTree>
    <p:extLst>
      <p:ext uri="{BB962C8B-B14F-4D97-AF65-F5344CB8AC3E}">
        <p14:creationId xmlns:p14="http://schemas.microsoft.com/office/powerpoint/2010/main" val="190424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 autoUpdateAnimBg="0"/>
      <p:bldP spid="22534" grpId="0" animBg="1" autoUpdateAnimBg="0"/>
      <p:bldP spid="22535" grpId="0" animBg="1" autoUpdateAnimBg="0"/>
      <p:bldP spid="22536" grpId="0" animBg="1" autoUpdateAnimBg="0"/>
      <p:bldP spid="22537" grpId="0" animBg="1" autoUpdateAnimBg="0"/>
      <p:bldP spid="22538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3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987" y="0"/>
            <a:ext cx="12436987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Espace réservé du contenu 2"/>
          <p:cNvSpPr>
            <a:spLocks noGrp="1"/>
          </p:cNvSpPr>
          <p:nvPr>
            <p:ph idx="1"/>
          </p:nvPr>
        </p:nvSpPr>
        <p:spPr>
          <a:xfrm>
            <a:off x="1738313" y="357188"/>
            <a:ext cx="8229600" cy="628650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fr-FR" sz="11500" dirty="0"/>
              <a:t>Merci pour votre attention</a:t>
            </a:r>
          </a:p>
        </p:txBody>
      </p:sp>
      <p:sp>
        <p:nvSpPr>
          <p:cNvPr id="23555" name="ZoneTexte 3"/>
          <p:cNvSpPr txBox="1">
            <a:spLocks noChangeArrowheads="1"/>
          </p:cNvSpPr>
          <p:nvPr/>
        </p:nvSpPr>
        <p:spPr bwMode="auto">
          <a:xfrm>
            <a:off x="5810250" y="214314"/>
            <a:ext cx="71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fr-FR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23556" name="Image 3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651" y="5453062"/>
            <a:ext cx="1643062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e la date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6725C45-11F1-432A-A83A-6A00EDB2806D}" type="datetime8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26/01/2021 06:15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55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87CDBF-2AE2-4145-AFB6-E5C9A6ABCCC3}" type="slidenum">
              <a:rPr 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fr-FR" sz="1200">
              <a:solidFill>
                <a:srgbClr val="898989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>
                <a:solidFill>
                  <a:prstClr val="black">
                    <a:tint val="75000"/>
                  </a:prstClr>
                </a:solidFill>
              </a:rPr>
              <a:t>RARBA - Abdellah AHJAM</a:t>
            </a:r>
          </a:p>
        </p:txBody>
      </p:sp>
    </p:spTree>
    <p:extLst>
      <p:ext uri="{BB962C8B-B14F-4D97-AF65-F5344CB8AC3E}">
        <p14:creationId xmlns:p14="http://schemas.microsoft.com/office/powerpoint/2010/main" val="325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Gouvernance du RARBA 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9837863"/>
              </p:ext>
            </p:extLst>
          </p:nvPr>
        </p:nvGraphicFramePr>
        <p:xfrm>
          <a:off x="677863" y="1635618"/>
          <a:ext cx="8596312" cy="4406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02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373487" y="609600"/>
            <a:ext cx="9813702" cy="1320800"/>
          </a:xfrm>
        </p:spPr>
        <p:txBody>
          <a:bodyPr>
            <a:normAutofit/>
          </a:bodyPr>
          <a:lstStyle/>
          <a:p>
            <a:pPr algn="r"/>
            <a:r>
              <a:rPr lang="fr-FR" sz="3200" i="1" dirty="0" smtClean="0"/>
              <a:t>Plan d’action du RARBA </a:t>
            </a:r>
            <a:r>
              <a:rPr lang="fr-FR" sz="3200" b="1" i="1" dirty="0" smtClean="0"/>
              <a:t>2005-2011   </a:t>
            </a:r>
            <a:r>
              <a:rPr lang="ar-MA" sz="3200" b="1" i="1" dirty="0" smtClean="0"/>
              <a:t>برنامج عمل</a:t>
            </a:r>
            <a:endParaRPr lang="fr-FR" sz="3200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7128" y="1600201"/>
            <a:ext cx="9616562" cy="4525963"/>
          </a:xfrm>
        </p:spPr>
        <p:txBody>
          <a:bodyPr rtlCol="0">
            <a:normAutofit fontScale="25000" lnSpcReduction="20000"/>
          </a:bodyPr>
          <a:lstStyle/>
          <a:p>
            <a:pPr>
              <a:defRPr/>
            </a:pPr>
            <a:r>
              <a:rPr lang="fr-FR" sz="9600" b="1" u="sng" dirty="0"/>
              <a:t>Objectif global</a:t>
            </a:r>
            <a:r>
              <a:rPr lang="fr-FR" sz="9600" b="1" dirty="0"/>
              <a:t> :</a:t>
            </a:r>
            <a:endParaRPr lang="fr-FR" sz="9600" dirty="0"/>
          </a:p>
          <a:p>
            <a:pPr>
              <a:buNone/>
              <a:defRPr/>
            </a:pPr>
            <a:r>
              <a:rPr lang="fr-FR" sz="9600" b="1" dirty="0"/>
              <a:t>    Le développement durable dans la zone de la RBA est </a:t>
            </a:r>
            <a:r>
              <a:rPr lang="fr-FR" sz="9600" b="1" dirty="0" smtClean="0"/>
              <a:t>assuré</a:t>
            </a:r>
            <a:endParaRPr lang="ar-MA" sz="9600" b="1" dirty="0" smtClean="0"/>
          </a:p>
          <a:p>
            <a:pPr algn="r">
              <a:buNone/>
              <a:defRPr/>
            </a:pPr>
            <a:r>
              <a:rPr lang="ar-MA" sz="9600" b="1" dirty="0" smtClean="0"/>
              <a:t>الهدف العام: التنمية المستدامة بمحمية اركان للمحيط الحيوي مضمونة</a:t>
            </a:r>
            <a:r>
              <a:rPr lang="fr-FR" sz="9600" b="1" dirty="0" smtClean="0"/>
              <a:t> </a:t>
            </a:r>
            <a:r>
              <a:rPr lang="ar-MA" sz="9600" b="1" dirty="0" smtClean="0"/>
              <a:t> </a:t>
            </a:r>
            <a:endParaRPr lang="fr-FR" sz="9600" b="1" dirty="0"/>
          </a:p>
          <a:p>
            <a:pPr>
              <a:defRPr/>
            </a:pPr>
            <a:r>
              <a:rPr lang="fr-FR" sz="7200" b="1" u="sng" dirty="0"/>
              <a:t>Objectif du RARBA : </a:t>
            </a:r>
            <a:endParaRPr lang="fr-FR" sz="7200" dirty="0"/>
          </a:p>
          <a:p>
            <a:pPr>
              <a:buNone/>
              <a:defRPr/>
            </a:pPr>
            <a:r>
              <a:rPr lang="fr-FR" sz="5600" dirty="0"/>
              <a:t>      </a:t>
            </a:r>
            <a:r>
              <a:rPr lang="fr-FR" sz="9600" b="1" dirty="0"/>
              <a:t>Le RARBA est reconnu comme animateur d'un </a:t>
            </a:r>
            <a:r>
              <a:rPr lang="fr-FR" sz="11200" b="1" dirty="0">
                <a:solidFill>
                  <a:srgbClr val="FF0000"/>
                </a:solidFill>
              </a:rPr>
              <a:t>pôle</a:t>
            </a:r>
            <a:r>
              <a:rPr lang="fr-FR" sz="9600" b="1" dirty="0"/>
              <a:t> de développement durable sur la base </a:t>
            </a:r>
            <a:r>
              <a:rPr lang="fr-FR" sz="11200" b="1" u="sng" dirty="0"/>
              <a:t>d'une approche partenariale</a:t>
            </a:r>
            <a:r>
              <a:rPr lang="fr-FR" sz="9600" b="1" dirty="0"/>
              <a:t> et d'une </a:t>
            </a:r>
            <a:r>
              <a:rPr lang="fr-FR" sz="11200" b="1" u="sng" dirty="0"/>
              <a:t>planification ascendante </a:t>
            </a:r>
            <a:r>
              <a:rPr lang="fr-FR" sz="9600" b="1" dirty="0"/>
              <a:t>dans la zone de la </a:t>
            </a:r>
            <a:r>
              <a:rPr lang="fr-FR" sz="9600" b="1" dirty="0" smtClean="0"/>
              <a:t>RBA</a:t>
            </a:r>
            <a:endParaRPr lang="ar-MA" sz="9600" b="1" dirty="0" smtClean="0"/>
          </a:p>
          <a:p>
            <a:pPr algn="r" rtl="1">
              <a:buNone/>
              <a:defRPr/>
            </a:pPr>
            <a:r>
              <a:rPr lang="ar-MA" sz="9600" b="1" dirty="0" smtClean="0"/>
              <a:t>هدف الشبكة: شبكة </a:t>
            </a:r>
            <a:r>
              <a:rPr lang="fr-FR" sz="9600" b="1" dirty="0" smtClean="0"/>
              <a:t>RARBA</a:t>
            </a:r>
            <a:r>
              <a:rPr lang="ar-MA" sz="9600" b="1" dirty="0" smtClean="0"/>
              <a:t> معترف بها كمنشط ل</a:t>
            </a:r>
            <a:r>
              <a:rPr lang="ar-MA" sz="9600" b="1" dirty="0" smtClean="0">
                <a:solidFill>
                  <a:srgbClr val="FF0000"/>
                </a:solidFill>
              </a:rPr>
              <a:t>قطب</a:t>
            </a:r>
            <a:r>
              <a:rPr lang="ar-MA" sz="9600" b="1" dirty="0" smtClean="0"/>
              <a:t> التنمية المستدامة على أساس </a:t>
            </a:r>
            <a:r>
              <a:rPr lang="ar-MA" sz="9600" b="1" u="sng" dirty="0" smtClean="0"/>
              <a:t>مقاربة تشاركية </a:t>
            </a:r>
            <a:r>
              <a:rPr lang="ar-MA" sz="9600" b="1" dirty="0" smtClean="0"/>
              <a:t>و </a:t>
            </a:r>
            <a:r>
              <a:rPr lang="ar-MA" sz="9600" b="1" u="sng" dirty="0" smtClean="0"/>
              <a:t>تخطيط تصاعدي </a:t>
            </a:r>
            <a:r>
              <a:rPr lang="ar-MA" sz="9600" b="1" dirty="0" smtClean="0"/>
              <a:t>بمجال </a:t>
            </a:r>
            <a:r>
              <a:rPr lang="fr-FR" sz="9600" b="1" dirty="0" smtClean="0"/>
              <a:t>RBA</a:t>
            </a:r>
            <a:endParaRPr lang="fr-FR" sz="5600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0F2E8C7-A8D6-44AC-B140-AF7A1FE17862}" type="datetime8">
              <a:rPr lang="fr-FR"/>
              <a:pPr>
                <a:defRPr/>
              </a:pPr>
              <a:t>26/01/2021 06:15</a:t>
            </a:fld>
            <a:endParaRPr lang="fr-FR"/>
          </a:p>
        </p:txBody>
      </p:sp>
      <p:sp>
        <p:nvSpPr>
          <p:cNvPr id="9221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E17A6A-0E05-4FB6-9174-84C01AD2355D}" type="slidenum">
              <a:rPr 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fr-FR" sz="1200">
              <a:solidFill>
                <a:srgbClr val="898989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RARBA - Abdellah AHJAM</a:t>
            </a:r>
          </a:p>
        </p:txBody>
      </p:sp>
    </p:spTree>
    <p:extLst>
      <p:ext uri="{BB962C8B-B14F-4D97-AF65-F5344CB8AC3E}">
        <p14:creationId xmlns:p14="http://schemas.microsoft.com/office/powerpoint/2010/main" val="316164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076525" cy="1320800"/>
          </a:xfrm>
        </p:spPr>
        <p:txBody>
          <a:bodyPr/>
          <a:lstStyle/>
          <a:p>
            <a:r>
              <a:rPr lang="fr-FR" i="1" dirty="0"/>
              <a:t>Plan d’action du RARBA 2005-2011   </a:t>
            </a:r>
            <a:r>
              <a:rPr lang="ar-MA" i="1" dirty="0"/>
              <a:t>برنامج عمل</a:t>
            </a:r>
            <a:endParaRPr lang="fr-FR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00201"/>
            <a:ext cx="9776355" cy="4525963"/>
          </a:xfrm>
        </p:spPr>
        <p:txBody>
          <a:bodyPr rtlCol="0">
            <a:normAutofit fontScale="40000" lnSpcReduction="20000"/>
          </a:bodyPr>
          <a:lstStyle/>
          <a:p>
            <a:pPr>
              <a:defRPr/>
            </a:pPr>
            <a:r>
              <a:rPr lang="fr-FR" sz="7200" b="1" u="sng" dirty="0" smtClean="0"/>
              <a:t>Objectifs spécifiques</a:t>
            </a:r>
            <a:r>
              <a:rPr lang="ar-MA" sz="7200" b="1" u="sng" dirty="0" smtClean="0"/>
              <a:t> </a:t>
            </a:r>
            <a:r>
              <a:rPr lang="fr-FR" sz="7200" b="1" dirty="0" smtClean="0"/>
              <a:t>    </a:t>
            </a:r>
            <a:r>
              <a:rPr lang="ar-MA" sz="7200" b="1" u="sng" dirty="0" smtClean="0"/>
              <a:t>الأهداف النوعية:</a:t>
            </a:r>
            <a:endParaRPr lang="fr-FR" sz="7200" b="1" dirty="0"/>
          </a:p>
          <a:p>
            <a:pPr>
              <a:buNone/>
              <a:defRPr/>
            </a:pPr>
            <a:r>
              <a:rPr lang="fr-FR" sz="6400" b="1" dirty="0"/>
              <a:t>1-Les structures organisationnelles du RARBA sont consolidées et </a:t>
            </a:r>
            <a:r>
              <a:rPr lang="fr-FR" sz="6400" b="1" dirty="0" smtClean="0"/>
              <a:t>développées</a:t>
            </a:r>
            <a:endParaRPr lang="ar-MA" sz="6400" b="1" dirty="0" smtClean="0"/>
          </a:p>
          <a:p>
            <a:pPr algn="r">
              <a:buNone/>
              <a:defRPr/>
            </a:pPr>
            <a:r>
              <a:rPr lang="ar-MA" sz="6400" b="1" dirty="0" smtClean="0"/>
              <a:t>البنيات التنظيمية للشبكة تمت ارسائها و تنميتها</a:t>
            </a:r>
            <a:endParaRPr lang="fr-FR" sz="6400" b="1" dirty="0"/>
          </a:p>
          <a:p>
            <a:pPr>
              <a:buNone/>
              <a:defRPr/>
            </a:pPr>
            <a:r>
              <a:rPr lang="fr-FR" sz="6400" b="1" dirty="0"/>
              <a:t>2-Le renforcement des capacités des membres du réseau et de ses partenaires est assuré (Approche partenariale, PSP, Gestion des RN, Communication, Genre</a:t>
            </a:r>
            <a:r>
              <a:rPr lang="fr-FR" sz="6400" b="1" dirty="0" smtClean="0"/>
              <a:t>…)</a:t>
            </a:r>
            <a:endParaRPr lang="ar-MA" sz="6400" b="1" dirty="0" smtClean="0"/>
          </a:p>
          <a:p>
            <a:pPr>
              <a:buNone/>
              <a:defRPr/>
            </a:pPr>
            <a:r>
              <a:rPr lang="ar-MA" sz="6400" b="1" dirty="0" smtClean="0"/>
              <a:t>تقوية قدرات أعضاء الشبكة و شركائها مضمونة (المقاربة التشاركية، التخطيط الاستراتيجي التشاركي، تدبير الموارد الطبيعية، التواصل و تدبير النزاعات، مقاربة النوع الاجتماعي </a:t>
            </a:r>
            <a:endParaRPr lang="fr-FR" sz="6400" b="1" dirty="0"/>
          </a:p>
          <a:p>
            <a:pPr>
              <a:buNone/>
              <a:defRPr/>
            </a:pPr>
            <a:r>
              <a:rPr lang="ar-SA" sz="6400" b="1" dirty="0" smtClean="0"/>
              <a:t>.</a:t>
            </a:r>
            <a:endParaRPr lang="fr-FR" sz="6400" b="1" dirty="0"/>
          </a:p>
          <a:p>
            <a:pPr>
              <a:defRPr/>
            </a:pPr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0F2E8C7-A8D6-44AC-B140-AF7A1FE17862}" type="datetime8">
              <a:rPr lang="fr-FR"/>
              <a:pPr>
                <a:defRPr/>
              </a:pPr>
              <a:t>26/01/2021 06:15</a:t>
            </a:fld>
            <a:endParaRPr lang="fr-FR"/>
          </a:p>
        </p:txBody>
      </p:sp>
      <p:sp>
        <p:nvSpPr>
          <p:cNvPr id="9221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E17A6A-0E05-4FB6-9174-84C01AD2355D}" type="slidenum">
              <a:rPr 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fr-FR" sz="1200">
              <a:solidFill>
                <a:srgbClr val="898989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RARBA - Abdellah AHJAM</a:t>
            </a:r>
          </a:p>
        </p:txBody>
      </p:sp>
    </p:spTree>
    <p:extLst>
      <p:ext uri="{BB962C8B-B14F-4D97-AF65-F5344CB8AC3E}">
        <p14:creationId xmlns:p14="http://schemas.microsoft.com/office/powerpoint/2010/main" val="103984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424255" cy="1320800"/>
          </a:xfrm>
        </p:spPr>
        <p:txBody>
          <a:bodyPr/>
          <a:lstStyle/>
          <a:p>
            <a:r>
              <a:rPr lang="fr-FR" i="1" dirty="0"/>
              <a:t>Plan d’action du RARBA 2005-2011   </a:t>
            </a:r>
            <a:r>
              <a:rPr lang="ar-MA" i="1" dirty="0"/>
              <a:t>برنامج عمل</a:t>
            </a:r>
            <a:endParaRPr lang="fr-FR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8941" y="1600201"/>
            <a:ext cx="10509160" cy="4806286"/>
          </a:xfrm>
        </p:spPr>
        <p:txBody>
          <a:bodyPr rtlCol="0">
            <a:normAutofit fontScale="40000" lnSpcReduction="20000"/>
          </a:bodyPr>
          <a:lstStyle/>
          <a:p>
            <a:pPr>
              <a:defRPr/>
            </a:pPr>
            <a:r>
              <a:rPr lang="fr-FR" sz="7200" b="1" u="sng" dirty="0" smtClean="0"/>
              <a:t>Objectifs </a:t>
            </a:r>
            <a:r>
              <a:rPr lang="fr-FR" sz="7200" b="1" u="sng" dirty="0"/>
              <a:t>spécifiques</a:t>
            </a:r>
            <a:endParaRPr lang="fr-FR" sz="7200" b="1" dirty="0"/>
          </a:p>
          <a:p>
            <a:pPr>
              <a:buNone/>
              <a:defRPr/>
            </a:pPr>
            <a:r>
              <a:rPr lang="fr-FR" sz="6400" b="1" dirty="0" smtClean="0"/>
              <a:t>3-L'appui </a:t>
            </a:r>
            <a:r>
              <a:rPr lang="fr-FR" sz="6400" b="1" dirty="0"/>
              <a:t>aux ADL et aux CL en partenariat avec d'autres intervenants en vue d'un développement local durable est </a:t>
            </a:r>
            <a:r>
              <a:rPr lang="fr-FR" sz="6400" b="1" dirty="0" smtClean="0"/>
              <a:t>assuré</a:t>
            </a:r>
            <a:endParaRPr lang="ar-MA" sz="6400" b="1" dirty="0" smtClean="0"/>
          </a:p>
          <a:p>
            <a:pPr algn="r" rtl="1">
              <a:buNone/>
              <a:defRPr/>
            </a:pPr>
            <a:r>
              <a:rPr lang="ar-MA" sz="6400" b="1" dirty="0" smtClean="0"/>
              <a:t>دعم الجمعيات التنموية المحلية و الجماعات المحلية بشراكة مع مختلف المتدخلين في افق ضمان تنمية محلية مستدامة,</a:t>
            </a:r>
            <a:endParaRPr lang="fr-FR" sz="6400" b="1" dirty="0"/>
          </a:p>
          <a:p>
            <a:pPr lvl="0">
              <a:buClr>
                <a:srgbClr val="90C226"/>
              </a:buClr>
              <a:buNone/>
              <a:defRPr/>
            </a:pPr>
            <a:r>
              <a:rPr lang="fr-FR" sz="8000" b="1" dirty="0">
                <a:solidFill>
                  <a:srgbClr val="FF0000"/>
                </a:solidFill>
              </a:rPr>
              <a:t>4-L'implication du RARBA dans l'initiation de la mise en œuvre du plan cadre de la RBA est effective</a:t>
            </a:r>
            <a:endParaRPr lang="ar-MA" sz="8000" b="1" dirty="0">
              <a:solidFill>
                <a:srgbClr val="FF0000"/>
              </a:solidFill>
            </a:endParaRPr>
          </a:p>
          <a:p>
            <a:pPr lvl="0" algn="r" rtl="1">
              <a:buClr>
                <a:srgbClr val="90C226"/>
              </a:buClr>
              <a:buNone/>
              <a:defRPr/>
            </a:pPr>
            <a:r>
              <a:rPr lang="ar-MA" sz="8000" b="1" dirty="0">
                <a:solidFill>
                  <a:srgbClr val="FF0000"/>
                </a:solidFill>
              </a:rPr>
              <a:t>مشاركة فعالة للشبكة</a:t>
            </a:r>
            <a:r>
              <a:rPr lang="fr-FR" sz="8000" b="1" dirty="0">
                <a:solidFill>
                  <a:srgbClr val="FF0000"/>
                </a:solidFill>
              </a:rPr>
              <a:t>RARBA</a:t>
            </a:r>
            <a:r>
              <a:rPr lang="ar-MA" sz="8000" b="1" dirty="0">
                <a:solidFill>
                  <a:srgbClr val="FF0000"/>
                </a:solidFill>
              </a:rPr>
              <a:t> في الشروع لتنزيل مخطط الاطار لمجال </a:t>
            </a:r>
            <a:r>
              <a:rPr lang="fr-FR" sz="8000" b="1" dirty="0">
                <a:solidFill>
                  <a:srgbClr val="FF0000"/>
                </a:solidFill>
              </a:rPr>
              <a:t>RBA</a:t>
            </a:r>
          </a:p>
          <a:p>
            <a:pPr>
              <a:buNone/>
              <a:defRPr/>
            </a:pPr>
            <a:endParaRPr lang="fr-FR" sz="6400" b="1" dirty="0"/>
          </a:p>
          <a:p>
            <a:pPr>
              <a:defRPr/>
            </a:pPr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0F2E8C7-A8D6-44AC-B140-AF7A1FE17862}" type="datetime8">
              <a:rPr lang="fr-FR"/>
              <a:pPr>
                <a:defRPr/>
              </a:pPr>
              <a:t>26/01/2021 06:15</a:t>
            </a:fld>
            <a:endParaRPr lang="fr-FR"/>
          </a:p>
        </p:txBody>
      </p:sp>
      <p:sp>
        <p:nvSpPr>
          <p:cNvPr id="9221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E17A6A-0E05-4FB6-9174-84C01AD2355D}" type="slidenum">
              <a:rPr 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fr-FR" sz="1200">
              <a:solidFill>
                <a:srgbClr val="898989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RARBA - Abdellah AHJAM</a:t>
            </a:r>
          </a:p>
        </p:txBody>
      </p:sp>
    </p:spTree>
    <p:extLst>
      <p:ext uri="{BB962C8B-B14F-4D97-AF65-F5344CB8AC3E}">
        <p14:creationId xmlns:p14="http://schemas.microsoft.com/office/powerpoint/2010/main" val="221058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776356" cy="1320800"/>
          </a:xfrm>
        </p:spPr>
        <p:txBody>
          <a:bodyPr/>
          <a:lstStyle/>
          <a:p>
            <a:pPr eaLnBrk="1" hangingPunct="1"/>
            <a:r>
              <a:rPr lang="fr-FR" i="1" dirty="0" smtClean="0"/>
              <a:t>Plan d’action du RARBA 2005-2011</a:t>
            </a:r>
            <a:endParaRPr lang="fr-FR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8941" y="1600201"/>
            <a:ext cx="10234749" cy="4697568"/>
          </a:xfrm>
        </p:spPr>
        <p:txBody>
          <a:bodyPr rtlCol="0">
            <a:normAutofit fontScale="55000" lnSpcReduction="20000"/>
          </a:bodyPr>
          <a:lstStyle/>
          <a:p>
            <a:pPr>
              <a:defRPr/>
            </a:pPr>
            <a:r>
              <a:rPr lang="fr-FR" sz="7200" b="1" u="sng" dirty="0" smtClean="0"/>
              <a:t>Objectifs </a:t>
            </a:r>
            <a:r>
              <a:rPr lang="fr-FR" sz="7200" b="1" u="sng" dirty="0"/>
              <a:t>spécifiques</a:t>
            </a:r>
            <a:endParaRPr lang="fr-FR" sz="7200" b="1" dirty="0"/>
          </a:p>
          <a:p>
            <a:pPr>
              <a:buNone/>
              <a:defRPr/>
            </a:pPr>
            <a:r>
              <a:rPr lang="fr-FR" sz="6400" b="1" dirty="0" smtClean="0"/>
              <a:t>5-La </a:t>
            </a:r>
            <a:r>
              <a:rPr lang="fr-FR" sz="6400" b="1" dirty="0"/>
              <a:t>position </a:t>
            </a:r>
            <a:r>
              <a:rPr lang="fr-FR" sz="6400" b="1" dirty="0" smtClean="0"/>
              <a:t>du </a:t>
            </a:r>
            <a:r>
              <a:rPr lang="fr-FR" sz="6400" b="1" dirty="0"/>
              <a:t>RARBA par rapport aux problèmes d`environnement majeurs dans l’</a:t>
            </a:r>
            <a:r>
              <a:rPr lang="fr-FR" sz="6400" b="1" dirty="0" err="1"/>
              <a:t>arganeraie</a:t>
            </a:r>
            <a:r>
              <a:rPr lang="fr-FR" sz="6400" b="1" dirty="0"/>
              <a:t> (eau, ensablement, surpâturage, Agriculture moderne, urbanisation,….) est élucidée</a:t>
            </a:r>
            <a:r>
              <a:rPr lang="ar-SA" sz="6400" b="1" dirty="0" smtClean="0"/>
              <a:t>.</a:t>
            </a:r>
            <a:endParaRPr lang="ar-MA" sz="6400" b="1" dirty="0" smtClean="0"/>
          </a:p>
          <a:p>
            <a:pPr algn="r" rtl="1">
              <a:buNone/>
              <a:defRPr/>
            </a:pPr>
            <a:r>
              <a:rPr lang="ar-MA" sz="6400" b="1" dirty="0" smtClean="0"/>
              <a:t>مواقف الشبكة</a:t>
            </a:r>
            <a:r>
              <a:rPr lang="fr-FR" sz="6400" b="1" dirty="0" smtClean="0"/>
              <a:t>RARBA</a:t>
            </a:r>
            <a:r>
              <a:rPr lang="ar-MA" sz="6400" b="1" dirty="0" smtClean="0"/>
              <a:t> إزاء المشاكل البيئية الكبيرة (الماء، الترمل، الرعي الجائر، الفلاحة العصرية، التوسع العمراني،...) متبلورة و واضحة. </a:t>
            </a:r>
            <a:endParaRPr lang="fr-FR" sz="6400" b="1" dirty="0"/>
          </a:p>
          <a:p>
            <a:pPr>
              <a:defRPr/>
            </a:pPr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0F2E8C7-A8D6-44AC-B140-AF7A1FE17862}" type="datetime8">
              <a:rPr lang="fr-FR"/>
              <a:pPr>
                <a:defRPr/>
              </a:pPr>
              <a:t>26/01/2021 06:15</a:t>
            </a:fld>
            <a:endParaRPr lang="fr-FR"/>
          </a:p>
        </p:txBody>
      </p:sp>
      <p:sp>
        <p:nvSpPr>
          <p:cNvPr id="9221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E17A6A-0E05-4FB6-9174-84C01AD2355D}" type="slidenum">
              <a:rPr 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fr-FR" sz="1200">
              <a:solidFill>
                <a:srgbClr val="898989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RARBA - Abdellah AHJAM</a:t>
            </a:r>
          </a:p>
        </p:txBody>
      </p:sp>
    </p:spTree>
    <p:extLst>
      <p:ext uri="{BB962C8B-B14F-4D97-AF65-F5344CB8AC3E}">
        <p14:creationId xmlns:p14="http://schemas.microsoft.com/office/powerpoint/2010/main" val="21019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4645</TotalTime>
  <Words>2156</Words>
  <Application>Microsoft Office PowerPoint</Application>
  <PresentationFormat>Grand écran</PresentationFormat>
  <Paragraphs>324</Paragraphs>
  <Slides>40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4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52" baseType="lpstr">
      <vt:lpstr>Arial</vt:lpstr>
      <vt:lpstr>Calibri</vt:lpstr>
      <vt:lpstr>Tahoma</vt:lpstr>
      <vt:lpstr>Times New Roman</vt:lpstr>
      <vt:lpstr>Trebuchet MS</vt:lpstr>
      <vt:lpstr>Wingdings</vt:lpstr>
      <vt:lpstr>Wingdings 3</vt:lpstr>
      <vt:lpstr>Facette</vt:lpstr>
      <vt:lpstr>Thème Office</vt:lpstr>
      <vt:lpstr>1_Thème Office</vt:lpstr>
      <vt:lpstr>2_Thème Office</vt:lpstr>
      <vt:lpstr>Diapositive</vt:lpstr>
      <vt:lpstr>الندوة الوطنية حول: «حصيلة المجتمع المدني في الترافع من اجل التدبير المستدام لمجال محمية اركان للمحيط الحيوي: الحصيلة و الافاق" </vt:lpstr>
      <vt:lpstr>Plan de l’exposé : </vt:lpstr>
      <vt:lpstr>Présentation du RARBA </vt:lpstr>
      <vt:lpstr>Présentation PowerPoint</vt:lpstr>
      <vt:lpstr>Gouvernance du RARBA </vt:lpstr>
      <vt:lpstr>Plan d’action du RARBA 2005-2011   برنامج عمل</vt:lpstr>
      <vt:lpstr>Plan d’action du RARBA 2005-2011   برنامج عمل</vt:lpstr>
      <vt:lpstr>Plan d’action du RARBA 2005-2011   برنامج عمل</vt:lpstr>
      <vt:lpstr>Plan d’action du RARBA 2005-2011</vt:lpstr>
      <vt:lpstr>3- Projets du RARBA et partenaires au niveau de la RBA Réalisations et Résultats obtenus (2005/2008)</vt:lpstr>
      <vt:lpstr>Réalisations et Résultats obtenus  2018-2016 ) )</vt:lpstr>
      <vt:lpstr>Périmètres de régénération du RARBA</vt:lpstr>
      <vt:lpstr>Présentation PowerPoint</vt:lpstr>
      <vt:lpstr>2011</vt:lpstr>
      <vt:lpstr>المخطط الاستراتيجي للشبكة 2016-2020</vt:lpstr>
      <vt:lpstr>الرسالة: Mission </vt:lpstr>
      <vt:lpstr>مقارنة الرسالتين:</vt:lpstr>
      <vt:lpstr>الرؤية:VISION   </vt:lpstr>
      <vt:lpstr>الهدف الاستراتيجي: </vt:lpstr>
      <vt:lpstr>adhésion au réseaux nationaux</vt:lpstr>
      <vt:lpstr>4- Perspectives du RARBA: </vt:lpstr>
      <vt:lpstr>Contribuer à instaurer les valeurs du développement durable à travers l’éducation environnementale: المساهمة في ترسيخ قيم التنمية المستدامة من خلال التربية البيئية </vt:lpstr>
      <vt:lpstr>Présentation PowerPoint</vt:lpstr>
      <vt:lpstr>انجاز دليل للحقوق الاقتصادية و الاجتماعية و الثقافية و البيئية بمجال RBA</vt:lpstr>
      <vt:lpstr>اين نحن من تنزيل نموذج محميات المحيط الحيوي؟</vt:lpstr>
      <vt:lpstr>اين نحن من تنزيل نموذج محميات المحيط الحيوي  في ظل الوضع الراهن؟</vt:lpstr>
      <vt:lpstr>مشكل الرعي و الترحال</vt:lpstr>
      <vt:lpstr>خلاصات وتوصيات: شبكة RARBA  تدعو الى: </vt:lpstr>
      <vt:lpstr>خلاصات وتوصيات: شبكة RARBA  تدعو الى: </vt:lpstr>
      <vt:lpstr>خلاصات وتوصيات: شبكة RARBA  تدعو الى: </vt:lpstr>
      <vt:lpstr>خلاصات وتوصيات: شبكة RARBA  تدعو الى: </vt:lpstr>
      <vt:lpstr>خلاصات وتوصيات: شبكة RARBA  تدعو الى: </vt:lpstr>
      <vt:lpstr>اليوم التواصلي حول مشاكل محمية أركان للمحيط الحيوي: بمقر الغرفة الفلاحية يوم 9 فبراير2010    الهدف: التشاور مع الفعاليات المحلية للمشاركة في الملتقى الجهوي بأكادير حول الميثاق الوطني للبيئة (10-11فبراير 2010)  </vt:lpstr>
      <vt:lpstr>حضور نوعي متميز لكافة الفاعلين المحليين: 14-15 يناير2012 المياه و الغابات – الفلاحة – منتخبين –جماعات محلية – جمعيات – تعاونيات ....</vt:lpstr>
      <vt:lpstr>شهادات حية حول مشاكل التدبير المستدام لمجال المحيط الحيوي للأركان: الرعي الجائر + الملك الغابوي + الخنزير ...  14-15 يناير2012</vt:lpstr>
      <vt:lpstr>وقفة احتجاجية لساكنة جماعة اربعاء الساحل (تيزنيت) بعد استقالة المجلس الجماعي احتجاجا على اعتداءات الرحل: دجنبر2011</vt:lpstr>
      <vt:lpstr>تنظيم ندوة وطنية حول "دور المجتمع المدني في الحكامة والتدبير المستدام لمجال محمية اركان للمحيط الحيوي: الحصيلة والافاق« يوم 18 نونبر 2018   اصدار «نداء اكادير – 15 نونبر 2018» </vt:lpstr>
      <vt:lpstr>اصدار «نداء اكادير – 15 نونبر 2018»  </vt:lpstr>
      <vt:lpstr>عرض الدليل المنهجي حول" إدماج بعد حقوق الانسان في التنمية المجالية بمحمية المحيط الحيوي لأركان .  مشروع: ديناميات مواطنة من أجل تعزيز الحقوق الاقتصادية والاجتماعية والثقافية والبيئية بمجال محمية المحيط الحيوي للأركان   (22 يناير 2019)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HP</dc:creator>
  <cp:lastModifiedBy>HP</cp:lastModifiedBy>
  <cp:revision>71</cp:revision>
  <dcterms:created xsi:type="dcterms:W3CDTF">2018-10-21T09:02:09Z</dcterms:created>
  <dcterms:modified xsi:type="dcterms:W3CDTF">2021-01-26T06:49:42Z</dcterms:modified>
</cp:coreProperties>
</file>