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20"/>
  </p:notesMasterIdLst>
  <p:sldIdLst>
    <p:sldId id="579" r:id="rId3"/>
    <p:sldId id="678" r:id="rId4"/>
    <p:sldId id="681" r:id="rId5"/>
    <p:sldId id="667" r:id="rId6"/>
    <p:sldId id="666" r:id="rId7"/>
    <p:sldId id="669" r:id="rId8"/>
    <p:sldId id="668" r:id="rId9"/>
    <p:sldId id="670" r:id="rId10"/>
    <p:sldId id="671" r:id="rId11"/>
    <p:sldId id="672" r:id="rId12"/>
    <p:sldId id="673" r:id="rId13"/>
    <p:sldId id="675" r:id="rId14"/>
    <p:sldId id="680" r:id="rId15"/>
    <p:sldId id="682" r:id="rId16"/>
    <p:sldId id="683" r:id="rId17"/>
    <p:sldId id="677" r:id="rId18"/>
    <p:sldId id="577" r:id="rId1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CC33"/>
    <a:srgbClr val="CCFF99"/>
    <a:srgbClr val="FFFF99"/>
    <a:srgbClr val="3333CC"/>
    <a:srgbClr val="0000CC"/>
    <a:srgbClr val="FF0066"/>
    <a:srgbClr val="CCFFFF"/>
    <a:srgbClr val="66990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44" autoAdjust="0"/>
    <p:restoredTop sz="94660"/>
  </p:normalViewPr>
  <p:slideViewPr>
    <p:cSldViewPr>
      <p:cViewPr>
        <p:scale>
          <a:sx n="100" d="100"/>
          <a:sy n="100" d="100"/>
        </p:scale>
        <p:origin x="-480" y="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ETUDES\RBA\SIG\Zone_Biogeographique_fin_WGS_glb.dbf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Zones </a:t>
            </a:r>
            <a:r>
              <a:rPr lang="en-US" sz="1400" dirty="0" err="1"/>
              <a:t>biogeographiques</a:t>
            </a:r>
            <a:endParaRPr lang="en-US" sz="1400" dirty="0"/>
          </a:p>
        </c:rich>
      </c:tx>
      <c:layout>
        <c:manualLayout>
          <c:xMode val="edge"/>
          <c:yMode val="edge"/>
          <c:x val="0.21379568936784812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7293140898176843"/>
          <c:y val="0.28271490242580777"/>
          <c:w val="0.45053809213942231"/>
          <c:h val="0.45053809213942231"/>
        </c:manualLayout>
      </c:layout>
      <c:pieChart>
        <c:varyColors val="1"/>
        <c:ser>
          <c:idx val="0"/>
          <c:order val="0"/>
          <c:tx>
            <c:strRef>
              <c:f>Zone_Biogeographique_fin_WGS_gl!$E$13</c:f>
              <c:strCache>
                <c:ptCount val="1"/>
                <c:pt idx="0">
                  <c:v>Superficie (ha)</c:v>
                </c:pt>
              </c:strCache>
            </c:strRef>
          </c:tx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EC-4BB6-A5F0-BD32B23D0F07}"/>
              </c:ext>
            </c:extLst>
          </c:dPt>
          <c:dPt>
            <c:idx val="1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EC-4BB6-A5F0-BD32B23D0F07}"/>
              </c:ext>
            </c:extLst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EC-4BB6-A5F0-BD32B23D0F07}"/>
              </c:ext>
            </c:extLst>
          </c:dPt>
          <c:dLbls>
            <c:delete val="1"/>
          </c:dLbls>
          <c:cat>
            <c:strRef>
              <c:f>Zone_Biogeographique_fin_WGS_gl!$D$14:$D$16</c:f>
              <c:strCache>
                <c:ptCount val="3"/>
                <c:pt idx="0">
                  <c:v>Zone de l'Anti Atlas</c:v>
                </c:pt>
                <c:pt idx="1">
                  <c:v>Zone de plaines</c:v>
                </c:pt>
                <c:pt idx="2">
                  <c:v>Zone du Haut Atlas</c:v>
                </c:pt>
              </c:strCache>
            </c:strRef>
          </c:cat>
          <c:val>
            <c:numRef>
              <c:f>Zone_Biogeographique_fin_WGS_gl!$E$14:$E$16</c:f>
              <c:numCache>
                <c:formatCode>0</c:formatCode>
                <c:ptCount val="3"/>
                <c:pt idx="0">
                  <c:v>1027992.15</c:v>
                </c:pt>
                <c:pt idx="1">
                  <c:v>772483.47</c:v>
                </c:pt>
                <c:pt idx="2">
                  <c:v>771725.43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EC-4BB6-A5F0-BD32B23D0F07}"/>
            </c:ext>
          </c:extLst>
        </c:ser>
        <c:dLbls>
          <c:showCatName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AA8FE2-9BB6-44E5-970C-2602402A28D8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221B20-C060-4081-9057-A0719DC88E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00091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221B20-C060-4081-9057-A0719DC88ECA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8345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221B20-C060-4081-9057-A0719DC88ECA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8032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682DF-A4FB-451A-8B41-6DA66E51EDA3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81B4B-0A3B-4640-BC8B-870E409870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F0898-308C-4E58-A069-588C78ED38C1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B0C6B-487F-45BC-93B4-7DC0DF8285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DCCC1-0FAC-4B7E-9A86-F80F01126871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4C221-E3F8-43D3-95BD-D9E7C4BB72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72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3" descr="G:\APDN_logo_200dpi.t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381328"/>
            <a:ext cx="1200196" cy="303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8121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APDN_logo_200dpi.t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381328"/>
            <a:ext cx="1200196" cy="303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9144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350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52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CB182E5-F137-412D-A989-57AF45ADC8A5}" type="datetime1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26/01/2021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335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46E67E3-8C43-4816-AF02-F64C777DA478}" type="datetime1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26/01/2021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406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FB21A6E-603C-4C3A-A884-04F60DB734AB}" type="datetime1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26/01/2021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61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E1B6D-BAD3-48C1-8C3B-7AB466462564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99AE5-C821-4B0F-9963-F79C9B4507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672D6A4-B125-46E0-81AF-1DC3DDAEDC5D}" type="datetime1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26/01/2021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000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15FF594-6988-49D1-9D80-1963F1AC6B48}" type="datetime1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26/01/2021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682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B8DD7D2-8488-4866-B62C-A4B05A2FC3E6}" type="datetime1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26/01/2021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DD4632-C649-4924-8C87-5A76E221C289}" type="slidenum">
              <a:rPr lang="fr-F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22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69587-5C81-458F-A290-831E42D478DF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82BD-436F-46FA-913A-068F7795DB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8059-CCFE-4A6F-9958-4DFE7FD654E0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C8929-210E-4203-843A-A03791BB42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0442B-CDF4-4067-9FEE-DB62C7447AAA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F07D2-9F60-49A8-9A90-37B49EEFD6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F93C6-EC5E-4841-9C69-EA209E4B2B87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6080C-0484-4DC1-A605-B7BB5AF012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7764-D4BD-4BA2-A34B-36DDA0FA91A8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C1BA4-1F19-44CB-A662-9B8F4DA429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24F07-970A-48E8-9692-904DEDB2F8F5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139EE-2459-475A-8B4E-AC5FD2BE1E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2B9AA-9DE3-4C3C-B574-B9EE0888353A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24C9E-77DE-435F-88D2-420864CB267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2D6E92-0036-4901-AFAF-7B7680A74F87}" type="datetimeFigureOut">
              <a:rPr lang="fr-FR"/>
              <a:pPr>
                <a:defRPr/>
              </a:pPr>
              <a:t>26/01/2021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1813FA-97BC-4651-A57F-4FA4408508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32" y="-4285"/>
            <a:ext cx="9144000" cy="2185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3" descr="G:\APDN_logo_200dpi.t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6381328"/>
            <a:ext cx="1200196" cy="303632"/>
          </a:xfrm>
          <a:prstGeom prst="rect">
            <a:avLst/>
          </a:prstGeom>
          <a:noFill/>
        </p:spPr>
      </p:pic>
      <p:pic>
        <p:nvPicPr>
          <p:cNvPr id="29698" name="Picture 2" descr="http://europa.eu/about-eu/basic-information/symbols/images/flag_yellow_low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44408" y="6298679"/>
            <a:ext cx="651532" cy="442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35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535" y="0"/>
            <a:ext cx="9212535" cy="6215082"/>
          </a:xfrm>
          <a:prstGeom prst="rect">
            <a:avLst/>
          </a:prstGeom>
          <a:effectLst>
            <a:glow rad="571500">
              <a:schemeClr val="accent1"/>
            </a:glow>
            <a:reflection stA="70000" endPos="65000" dist="508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534" y="-53915"/>
            <a:ext cx="8054870" cy="764704"/>
          </a:xfrm>
          <a:prstGeom prst="rect">
            <a:avLst/>
          </a:prstGeom>
        </p:spPr>
      </p:pic>
      <p:sp>
        <p:nvSpPr>
          <p:cNvPr id="2052" name="Line 2"/>
          <p:cNvSpPr>
            <a:spLocks noChangeShapeType="1"/>
          </p:cNvSpPr>
          <p:nvPr/>
        </p:nvSpPr>
        <p:spPr bwMode="auto">
          <a:xfrm flipV="1">
            <a:off x="0" y="6809593"/>
            <a:ext cx="9113364" cy="48407"/>
          </a:xfrm>
          <a:prstGeom prst="line">
            <a:avLst/>
          </a:prstGeom>
          <a:noFill/>
          <a:ln w="76200" cmpd="thinThick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72389" y="2575597"/>
            <a:ext cx="9144000" cy="1733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ANALYSE ET ACTUALISATION DU </a:t>
            </a:r>
            <a:r>
              <a:rPr lang="fr-FR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ZONAGE</a:t>
            </a:r>
            <a:endParaRPr lang="fr-FR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2627784" y="5013176"/>
            <a:ext cx="4024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FF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Agadir</a:t>
            </a:r>
          </a:p>
          <a:p>
            <a:pPr algn="ctr"/>
            <a:r>
              <a:rPr lang="fr-FR" sz="1600" b="1" dirty="0" smtClean="0">
                <a:solidFill>
                  <a:srgbClr val="FFFF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27 01 2021</a:t>
            </a:r>
            <a:endParaRPr lang="fr-FR" sz="2000" b="1" dirty="0">
              <a:solidFill>
                <a:srgbClr val="FFFF0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3591" y="1959699"/>
            <a:ext cx="448749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07504" y="602282"/>
            <a:ext cx="8928992" cy="882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/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Direction Régionale des Eaux et Forêts et de la Lutte Contre 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la Désertification du Sud-Ouest</a:t>
            </a: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dirty="0"/>
          </a:p>
        </p:txBody>
      </p:sp>
      <p:pic>
        <p:nvPicPr>
          <p:cNvPr id="1026" name="Picture 2" descr="E:\AGRINTER\EVALUATION RBA\METHODOLOGIE\DOCS DE BASE UNESCO\UNESCO\2017-08-15_1519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678" y="-70208"/>
            <a:ext cx="1194176" cy="88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4927" y="848594"/>
            <a:ext cx="1189073" cy="124612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6265D5EB-EB96-4636-A760-3252972D6EC9}"/>
              </a:ext>
            </a:extLst>
          </p:cNvPr>
          <p:cNvSpPr txBox="1"/>
          <p:nvPr/>
        </p:nvSpPr>
        <p:spPr>
          <a:xfrm>
            <a:off x="821079" y="1806381"/>
            <a:ext cx="7098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n w="22225">
                  <a:solidFill>
                    <a:srgbClr val="33CC33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RESERVE DE BIOSPHERE DE L’ARGANERAIE</a:t>
            </a:r>
          </a:p>
        </p:txBody>
      </p:sp>
    </p:spTree>
    <p:extLst>
      <p:ext uri="{BB962C8B-B14F-4D97-AF65-F5344CB8AC3E}">
        <p14:creationId xmlns:p14="http://schemas.microsoft.com/office/powerpoint/2010/main" xmlns="" val="25536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1187624" y="428178"/>
            <a:ext cx="698477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et propositions :</a:t>
            </a:r>
            <a:endParaRPr lang="fr-FR" sz="2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Situation globale d’analyse au niveau des zones centrales :</a:t>
            </a:r>
          </a:p>
          <a:p>
            <a:pPr marL="342900" indent="-342900">
              <a:buAutoNum type="arabicPeriod"/>
            </a:pPr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Haut-Atlas</a:t>
            </a:r>
          </a:p>
          <a:p>
            <a:r>
              <a:rPr lang="fr-FR" sz="1600" i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	5 sites analysés :</a:t>
            </a: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="" xmlns:a16="http://schemas.microsoft.com/office/drawing/2014/main" id="{06FB5438-B911-4BBC-A5E0-7B2D979A2231}"/>
              </a:ext>
            </a:extLst>
          </p:cNvPr>
          <p:cNvCxnSpPr/>
          <p:nvPr/>
        </p:nvCxnSpPr>
        <p:spPr>
          <a:xfrm flipV="1">
            <a:off x="1259632" y="476672"/>
            <a:ext cx="6696744" cy="360040"/>
          </a:xfrm>
          <a:prstGeom prst="bentConnector3">
            <a:avLst>
              <a:gd name="adj1" fmla="val 4219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="" xmlns:a16="http://schemas.microsoft.com/office/drawing/2014/main" id="{A059FB55-34AF-4679-BE21-AEFDD2967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443582"/>
              </p:ext>
            </p:extLst>
          </p:nvPr>
        </p:nvGraphicFramePr>
        <p:xfrm>
          <a:off x="1547663" y="2182506"/>
          <a:ext cx="6048673" cy="2123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1680">
                  <a:extLst>
                    <a:ext uri="{9D8B030D-6E8A-4147-A177-3AD203B41FA5}">
                      <a16:colId xmlns="" xmlns:a16="http://schemas.microsoft.com/office/drawing/2014/main" val="1546334393"/>
                    </a:ext>
                  </a:extLst>
                </a:gridCol>
                <a:gridCol w="929361">
                  <a:extLst>
                    <a:ext uri="{9D8B030D-6E8A-4147-A177-3AD203B41FA5}">
                      <a16:colId xmlns="" xmlns:a16="http://schemas.microsoft.com/office/drawing/2014/main" val="2473993"/>
                    </a:ext>
                  </a:extLst>
                </a:gridCol>
                <a:gridCol w="1925613">
                  <a:extLst>
                    <a:ext uri="{9D8B030D-6E8A-4147-A177-3AD203B41FA5}">
                      <a16:colId xmlns="" xmlns:a16="http://schemas.microsoft.com/office/drawing/2014/main" val="2947387422"/>
                    </a:ext>
                  </a:extLst>
                </a:gridCol>
                <a:gridCol w="1172019">
                  <a:extLst>
                    <a:ext uri="{9D8B030D-6E8A-4147-A177-3AD203B41FA5}">
                      <a16:colId xmlns="" xmlns:a16="http://schemas.microsoft.com/office/drawing/2014/main" val="3611660601"/>
                    </a:ext>
                  </a:extLst>
                </a:gridCol>
              </a:tblGrid>
              <a:tr h="620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Nom de la zone centrale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Valeur attribuée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Commentaires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Retenu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398306"/>
                  </a:ext>
                </a:extLst>
              </a:tr>
              <a:tr h="300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Aghroud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Le plus riche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2110832"/>
                  </a:ext>
                </a:extLst>
              </a:tr>
              <a:tr h="300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Aïn Asmama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2425335"/>
                  </a:ext>
                </a:extLst>
              </a:tr>
              <a:tr h="300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Amsittene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5838122"/>
                  </a:ext>
                </a:extLst>
              </a:tr>
              <a:tr h="300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Tafingoult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290072"/>
                  </a:ext>
                </a:extLst>
              </a:tr>
              <a:tr h="300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Amagour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Valeur moyenne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4587858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789AD3B-EF71-414D-BA76-CED422B2AFE0}"/>
              </a:ext>
            </a:extLst>
          </p:cNvPr>
          <p:cNvSpPr txBox="1"/>
          <p:nvPr/>
        </p:nvSpPr>
        <p:spPr>
          <a:xfrm>
            <a:off x="4211960" y="5158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des zones centrales (A)</a:t>
            </a:r>
            <a:endParaRPr lang="fr-FR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3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1187624" y="428178"/>
            <a:ext cx="6984776" cy="44165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et propositions :</a:t>
            </a:r>
            <a:endParaRPr lang="fr-FR" sz="2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Situation globale d’analyse au niveau des zones centrales :</a:t>
            </a:r>
          </a:p>
          <a:p>
            <a:pPr marL="342900" indent="-342900">
              <a:buAutoNum type="arabicPeriod"/>
            </a:pPr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r-FR" sz="1600" b="1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Plaines :</a:t>
            </a:r>
          </a:p>
          <a:p>
            <a:r>
              <a:rPr lang="fr-FR" sz="1600" i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	3 sites analysés :</a:t>
            </a:r>
          </a:p>
          <a:p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05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0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8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2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r-FR" sz="1600" b="1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Littoral :</a:t>
            </a:r>
          </a:p>
          <a:p>
            <a:pPr lvl="1"/>
            <a:r>
              <a:rPr lang="fr-FR" sz="1600" i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	6 sites analysés :</a:t>
            </a: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="" xmlns:a16="http://schemas.microsoft.com/office/drawing/2014/main" id="{06FB5438-B911-4BBC-A5E0-7B2D979A2231}"/>
              </a:ext>
            </a:extLst>
          </p:cNvPr>
          <p:cNvCxnSpPr/>
          <p:nvPr/>
        </p:nvCxnSpPr>
        <p:spPr>
          <a:xfrm flipV="1">
            <a:off x="1259632" y="476672"/>
            <a:ext cx="6696744" cy="360040"/>
          </a:xfrm>
          <a:prstGeom prst="bentConnector3">
            <a:avLst>
              <a:gd name="adj1" fmla="val 4219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59CB1CE-E0B8-4A95-A618-DE6C81695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1575443"/>
              </p:ext>
            </p:extLst>
          </p:nvPr>
        </p:nvGraphicFramePr>
        <p:xfrm>
          <a:off x="792117" y="2025964"/>
          <a:ext cx="7559766" cy="1561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7795">
                  <a:extLst>
                    <a:ext uri="{9D8B030D-6E8A-4147-A177-3AD203B41FA5}">
                      <a16:colId xmlns="" xmlns:a16="http://schemas.microsoft.com/office/drawing/2014/main" val="2585645376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429847796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2208937003"/>
                    </a:ext>
                  </a:extLst>
                </a:gridCol>
                <a:gridCol w="827555">
                  <a:extLst>
                    <a:ext uri="{9D8B030D-6E8A-4147-A177-3AD203B41FA5}">
                      <a16:colId xmlns="" xmlns:a16="http://schemas.microsoft.com/office/drawing/2014/main" val="2931005996"/>
                    </a:ext>
                  </a:extLst>
                </a:gridCol>
              </a:tblGrid>
              <a:tr h="543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Nom de la zone centrale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Valeur attribuée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Commentaires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Retenu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2705680"/>
                  </a:ext>
                </a:extLst>
              </a:tr>
              <a:tr h="26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Sud de </a:t>
                      </a: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Tafingoult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Les 2 sites les plus riches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0984006"/>
                  </a:ext>
                </a:extLst>
              </a:tr>
              <a:tr h="26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Ouameslakht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6411018"/>
                  </a:ext>
                </a:extLst>
              </a:tr>
              <a:tr h="26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Admine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garder un échantillon quoique très menacé.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 smtClean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849204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="" xmlns:a16="http://schemas.microsoft.com/office/drawing/2014/main" id="{F9918584-54F1-413D-843E-D2F11572D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0254782"/>
              </p:ext>
            </p:extLst>
          </p:nvPr>
        </p:nvGraphicFramePr>
        <p:xfrm>
          <a:off x="792117" y="4264272"/>
          <a:ext cx="7559766" cy="2274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7795">
                  <a:extLst>
                    <a:ext uri="{9D8B030D-6E8A-4147-A177-3AD203B41FA5}">
                      <a16:colId xmlns="" xmlns:a16="http://schemas.microsoft.com/office/drawing/2014/main" val="3441115500"/>
                    </a:ext>
                  </a:extLst>
                </a:gridCol>
                <a:gridCol w="849315">
                  <a:extLst>
                    <a:ext uri="{9D8B030D-6E8A-4147-A177-3AD203B41FA5}">
                      <a16:colId xmlns="" xmlns:a16="http://schemas.microsoft.com/office/drawing/2014/main" val="2542203305"/>
                    </a:ext>
                  </a:extLst>
                </a:gridCol>
                <a:gridCol w="2960747">
                  <a:extLst>
                    <a:ext uri="{9D8B030D-6E8A-4147-A177-3AD203B41FA5}">
                      <a16:colId xmlns="" xmlns:a16="http://schemas.microsoft.com/office/drawing/2014/main" val="3679613702"/>
                    </a:ext>
                  </a:extLst>
                </a:gridCol>
                <a:gridCol w="761909">
                  <a:extLst>
                    <a:ext uri="{9D8B030D-6E8A-4147-A177-3AD203B41FA5}">
                      <a16:colId xmlns="" xmlns:a16="http://schemas.microsoft.com/office/drawing/2014/main" val="2010083685"/>
                    </a:ext>
                  </a:extLst>
                </a:gridCol>
              </a:tblGrid>
              <a:tr h="581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Nom de la zone centrale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Valeur attribuée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Commentaires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Retenu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4303855"/>
                  </a:ext>
                </a:extLst>
              </a:tr>
              <a:tr h="282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PNSM : Embouchure de l’Oued Massa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4718503"/>
                  </a:ext>
                </a:extLst>
              </a:tr>
              <a:tr h="282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PNSM : Réserve de Rwayes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Réserve animalière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9949558"/>
                  </a:ext>
                </a:extLst>
              </a:tr>
              <a:tr h="282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PNSM : Réserve de Rokkein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Réserve animalière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549769"/>
                  </a:ext>
                </a:extLst>
              </a:tr>
              <a:tr h="282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Dunes d’Essaouira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Conservation de Junipéraie littorale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0413874"/>
                  </a:ext>
                </a:extLst>
              </a:tr>
              <a:tr h="282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Archipel d’Essaouira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Conservation du Faucon d’Eléonore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6107387"/>
                  </a:ext>
                </a:extLst>
              </a:tr>
              <a:tr h="282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Aougzmir</a:t>
                      </a: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 / </a:t>
                      </a: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Tafelney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008295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7B6A257-E438-4A8E-A04C-C97F808B85A8}"/>
              </a:ext>
            </a:extLst>
          </p:cNvPr>
          <p:cNvSpPr txBox="1"/>
          <p:nvPr/>
        </p:nvSpPr>
        <p:spPr>
          <a:xfrm>
            <a:off x="4211960" y="5158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des zones centrales (A)</a:t>
            </a:r>
            <a:endParaRPr lang="fr-FR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2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59276719-E386-4329-BCDC-1CDB5CBE9119}"/>
              </a:ext>
            </a:extLst>
          </p:cNvPr>
          <p:cNvSpPr txBox="1"/>
          <p:nvPr/>
        </p:nvSpPr>
        <p:spPr>
          <a:xfrm>
            <a:off x="4211960" y="5158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des zones centrales (A)</a:t>
            </a:r>
            <a:endParaRPr lang="fr-FR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A59832E5-EC8B-4473-889C-27943B732D40}"/>
              </a:ext>
            </a:extLst>
          </p:cNvPr>
          <p:cNvSpPr txBox="1"/>
          <p:nvPr/>
        </p:nvSpPr>
        <p:spPr>
          <a:xfrm>
            <a:off x="284873" y="4093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Zones centrales  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2724C3D5-ED2F-46AF-A560-F2B66B56E7D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4" t="2759" r="5744" b="6129"/>
          <a:stretch/>
        </p:blipFill>
        <p:spPr bwMode="auto">
          <a:xfrm>
            <a:off x="3347864" y="-325"/>
            <a:ext cx="5796136" cy="6857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44D7EDDB-9F82-4367-ADEA-4EA1C278DB1F}"/>
              </a:ext>
            </a:extLst>
          </p:cNvPr>
          <p:cNvSpPr txBox="1"/>
          <p:nvPr/>
        </p:nvSpPr>
        <p:spPr>
          <a:xfrm>
            <a:off x="3571868" y="6550223"/>
            <a:ext cx="396044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400" b="1" dirty="0">
                <a:ln/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Total </a:t>
            </a:r>
            <a:r>
              <a:rPr lang="fr-FR" sz="1400" b="1" dirty="0" err="1">
                <a:ln/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ZC</a:t>
            </a:r>
            <a:r>
              <a:rPr lang="fr-FR" sz="1400" b="1" dirty="0">
                <a:ln/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RBA : </a:t>
            </a:r>
            <a:r>
              <a:rPr lang="fr-FR" sz="14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25 zones, </a:t>
            </a:r>
            <a:r>
              <a:rPr lang="fr-FR" sz="1400" b="1" dirty="0">
                <a:ln/>
                <a:latin typeface="Calibri" panose="020F0502020204030204" pitchFamily="34" charset="0"/>
              </a:rPr>
              <a:t>66 384 ha, 2.2 % de la RBA</a:t>
            </a:r>
            <a:endParaRPr lang="fr-FR" sz="14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="" xmlns:a16="http://schemas.microsoft.com/office/drawing/2014/main" id="{5D14E770-F3C5-43A3-8C67-3EF4DC1190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25347580"/>
              </p:ext>
            </p:extLst>
          </p:nvPr>
        </p:nvGraphicFramePr>
        <p:xfrm>
          <a:off x="5862" y="570579"/>
          <a:ext cx="3342002" cy="6272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1720">
                  <a:extLst>
                    <a:ext uri="{9D8B030D-6E8A-4147-A177-3AD203B41FA5}">
                      <a16:colId xmlns="" xmlns:a16="http://schemas.microsoft.com/office/drawing/2014/main" val="3094674534"/>
                    </a:ext>
                  </a:extLst>
                </a:gridCol>
                <a:gridCol w="707082">
                  <a:extLst>
                    <a:ext uri="{9D8B030D-6E8A-4147-A177-3AD203B41FA5}">
                      <a16:colId xmlns="" xmlns:a16="http://schemas.microsoft.com/office/drawing/2014/main" val="3796471362"/>
                    </a:ext>
                  </a:extLst>
                </a:gridCol>
                <a:gridCol w="583200">
                  <a:extLst>
                    <a:ext uri="{9D8B030D-6E8A-4147-A177-3AD203B41FA5}">
                      <a16:colId xmlns="" xmlns:a16="http://schemas.microsoft.com/office/drawing/2014/main" val="1649169921"/>
                    </a:ext>
                  </a:extLst>
                </a:gridCol>
              </a:tblGrid>
              <a:tr h="31494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Zone </a:t>
                      </a:r>
                      <a:r>
                        <a:rPr lang="fr-FR" sz="12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centrale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Sup (ha)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%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ctr"/>
                </a:tc>
                <a:extLst>
                  <a:ext uri="{0D108BD9-81ED-4DB2-BD59-A6C34878D82A}">
                    <a16:rowId xmlns="" xmlns:a16="http://schemas.microsoft.com/office/drawing/2014/main" val="3082920417"/>
                  </a:ext>
                </a:extLst>
              </a:tr>
              <a:tr h="225079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Anti Atlas (11 zones)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37 528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56,5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201914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Aire du dragonnier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1 950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2,9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3714051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Ait </a:t>
                      </a:r>
                      <a:r>
                        <a:rPr lang="fr-FR" sz="12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Erkha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4 657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7,0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5065617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Anezi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1 980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3,0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5655782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Assads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5 481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8,3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6899126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Boulbaroud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1 964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3,0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9237307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Boutmezguida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3 578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5,4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8784076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Collines Sud du </a:t>
                      </a: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Bge</a:t>
                      </a: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Aoulouz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450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0,7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5562822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Jbel Kest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12 163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18,3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1817924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Sidi Ali Ou Toul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1 955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2,9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0067016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Tangarfa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2 594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3,9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7990077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Tazgaft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755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1,1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6162963"/>
                  </a:ext>
                </a:extLst>
              </a:tr>
              <a:tr h="225481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Haut Atlas (5 zones)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18 044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27,2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5156037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Aghroud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3 797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5,7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7166483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Ain </a:t>
                      </a: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Asmama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1 747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2,6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4859378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Amagour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3 186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4,8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8761761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Amsittene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8 254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12,4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0377607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Tafingoult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1 062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1,6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1696519"/>
                  </a:ext>
                </a:extLst>
              </a:tr>
              <a:tr h="235481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Littoral (6 zones)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9 961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15,0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0042825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Aougzmir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1 916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2,9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0094896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Archipel </a:t>
                      </a: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d'essaouira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32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0,0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8004735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Dunes </a:t>
                      </a: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d'essaouira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3 659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5,5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78364362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PNSM 1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1 758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2,6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497489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PNSM 2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931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1,4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2763512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PNSM 3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1 664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2,5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8683951"/>
                  </a:ext>
                </a:extLst>
              </a:tr>
              <a:tr h="204837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Plaine (3 zones)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852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1,3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6117881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Admine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524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0,8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5200035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Ouameslakht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72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0,1</a:t>
                      </a:r>
                      <a:endParaRPr lang="fr-FR" sz="24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9399250"/>
                  </a:ext>
                </a:extLst>
              </a:tr>
              <a:tr h="190940">
                <a:tc>
                  <a:txBody>
                    <a:bodyPr/>
                    <a:lstStyle/>
                    <a:p>
                      <a:pPr indent="13716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Sud de </a:t>
                      </a:r>
                      <a:r>
                        <a:rPr lang="fr-FR" sz="12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Tafingoult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256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0,4</a:t>
                      </a:r>
                      <a:endParaRPr lang="fr-FR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541" marR="32541" marT="697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06189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70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246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actualisation des zones tampon (zones B) et de transition (zones C) a pris en compte les crit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 qui ont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finis lors de leur identification dans le premier zonage comme et comme mentionn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dans le plan cadre de 2002. 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volution de ces indicateurs, bien que 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chelle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analyse soit tr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largie, a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point de cadrage de leur red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finition. 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 eaLnBrk="0" hangingPunct="0">
              <a:lnSpc>
                <a:spcPct val="150000"/>
              </a:lnSpc>
              <a:tabLst>
                <a:tab pos="-457200" algn="l"/>
              </a:tabLst>
            </a:pPr>
            <a:r>
              <a:rPr lang="fr-F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Zones tampon (zones B)</a:t>
            </a:r>
          </a:p>
          <a:p>
            <a:pPr algn="justLow" eaLnBrk="0" hangingPunct="0">
              <a:lnSpc>
                <a:spcPct val="150000"/>
              </a:lnSpc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zones B doivent r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pondre aux objectifs sp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cifiques suivants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tabLst>
                <a:tab pos="-457200" algn="l"/>
              </a:tabLst>
            </a:pP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indent="266700" algn="justLow" eaLnBrk="0" hangingPunct="0">
              <a:lnSpc>
                <a:spcPct val="150000"/>
              </a:lnSpc>
              <a:buFont typeface="Arial" pitchFamily="34" charset="0"/>
              <a:buChar char="•"/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Appui à la mise en 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uvre des programmes des eaux et forêts</a:t>
            </a:r>
          </a:p>
          <a:p>
            <a:pPr lvl="0" indent="266700" algn="justLow" eaLnBrk="0" hangingPunct="0">
              <a:lnSpc>
                <a:spcPct val="150000"/>
              </a:lnSpc>
              <a:buFont typeface="Arial" pitchFamily="34" charset="0"/>
              <a:buChar char="•"/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(en particuliers ceux inscrits dans les plans d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cennaux des DREFLCD du </a:t>
            </a:r>
            <a:r>
              <a:rPr lang="fr-FR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Sud-Ouest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du Haut-Atlas, programmes de lutte contre la d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sertification 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travers</a:t>
            </a:r>
          </a:p>
          <a:p>
            <a:pPr lvl="0" indent="266700" algn="justLow" eaLnBrk="0" hangingPunct="0">
              <a:lnSpc>
                <a:spcPct val="150000"/>
              </a:lnSpc>
              <a:buFont typeface="Arial" pitchFamily="34" charset="0"/>
              <a:buChar char="•"/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Reconstitution des formations foresti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res,</a:t>
            </a:r>
          </a:p>
          <a:p>
            <a:pPr lvl="0" indent="266700" algn="justLow" eaLnBrk="0" hangingPunct="0">
              <a:lnSpc>
                <a:spcPct val="150000"/>
              </a:lnSpc>
              <a:buFont typeface="Arial" pitchFamily="34" charset="0"/>
              <a:buChar char="•"/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Am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nagement des bassins versants et CES,</a:t>
            </a:r>
          </a:p>
          <a:p>
            <a:pPr lvl="0" indent="266700" algn="justLow" eaLnBrk="0" hangingPunct="0">
              <a:lnSpc>
                <a:spcPct val="150000"/>
              </a:lnSpc>
              <a:buFont typeface="Arial" pitchFamily="34" charset="0"/>
              <a:buChar char="•"/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Protection et valorisation de la biodiversit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la protection des aires prot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es,</a:t>
            </a:r>
          </a:p>
          <a:p>
            <a:pPr lvl="0" indent="266700" algn="justLow" eaLnBrk="0" hangingPunct="0">
              <a:lnSpc>
                <a:spcPct val="150000"/>
              </a:lnSpc>
              <a:buFont typeface="Arial" pitchFamily="34" charset="0"/>
              <a:buChar char="•"/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Valorisation des produits de l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lang="fr-FR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Arganeraie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indent="266700" algn="justLow" eaLnBrk="0" hangingPunct="0">
              <a:lnSpc>
                <a:spcPct val="150000"/>
              </a:lnSpc>
              <a:buFont typeface="Arial" pitchFamily="34" charset="0"/>
              <a:buChar char="•"/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Implication des partenaires dans le domaine forestier 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travers des partenariats multi-acteurs.</a:t>
            </a:r>
          </a:p>
          <a:p>
            <a:pPr lvl="0" algn="justLow" eaLnBrk="0" hangingPunct="0">
              <a:lnSpc>
                <a:spcPct val="150000"/>
              </a:lnSpc>
              <a:tabLst>
                <a:tab pos="-457200" algn="l"/>
              </a:tabLst>
            </a:pPr>
            <a:endParaRPr lang="fr-FR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7166"/>
            <a:ext cx="9144000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 eaLnBrk="0" hangingPunct="0">
              <a:lnSpc>
                <a:spcPct val="150000"/>
              </a:lnSpc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 niveau de ces zones, seront op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 des actions permettant de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lvl="0" algn="justLow" eaLnBrk="0" hangingPunct="0">
              <a:lnSpc>
                <a:spcPct val="150000"/>
              </a:lnSpc>
              <a:tabLst>
                <a:tab pos="-457200" algn="l"/>
              </a:tabLst>
            </a:pP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buFontTx/>
              <a:buChar char="•"/>
              <a:tabLst>
                <a:tab pos="-457200" algn="l"/>
              </a:tabLst>
            </a:pP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aliser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plans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am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nagement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domaine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forestier</a:t>
            </a:r>
            <a:r>
              <a:rPr lang="en-GB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buFontTx/>
              <a:buChar char="•"/>
              <a:tabLst>
                <a:tab pos="-457200" algn="l"/>
              </a:tabLst>
            </a:pP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Appuyer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veloppement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rural durable et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buFontTx/>
              <a:buChar char="•"/>
              <a:tabLst>
                <a:tab pos="-457200" algn="l"/>
              </a:tabLst>
            </a:pP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rer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durablement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rationnellement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espace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pastoral</a:t>
            </a:r>
            <a:r>
              <a:rPr lang="en-GB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buFontTx/>
              <a:buChar char="•"/>
              <a:tabLst>
                <a:tab pos="-457200" algn="l"/>
              </a:tabLst>
            </a:pP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Lutter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contre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sertification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ensablement</a:t>
            </a:r>
            <a:r>
              <a:rPr lang="en-GB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buFontTx/>
              <a:buChar char="•"/>
              <a:tabLst>
                <a:tab pos="-457200" algn="l"/>
              </a:tabLst>
            </a:pP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Promouvoir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fili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production et les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produits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terroir</a:t>
            </a:r>
            <a:r>
              <a:rPr lang="en-GB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buFontTx/>
              <a:buChar char="•"/>
              <a:tabLst>
                <a:tab pos="-457200" algn="l"/>
              </a:tabLst>
            </a:pP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Promouvoir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formation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professionnelle</a:t>
            </a:r>
            <a:r>
              <a:rPr lang="en-GB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et le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renforcement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des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capacit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</a:t>
            </a: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buFontTx/>
              <a:buChar char="•"/>
              <a:tabLst>
                <a:tab pos="-457200" algn="l"/>
              </a:tabLst>
            </a:pP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Promouvoir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GB" dirty="0" err="1" smtClean="0"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lang="en-GB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organisation</a:t>
            </a:r>
            <a:r>
              <a:rPr lang="en-GB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la population.</a:t>
            </a:r>
            <a:endParaRPr lang="fr-FR" sz="1100" dirty="0" smtClean="0">
              <a:latin typeface="Arial" pitchFamily="34" charset="0"/>
              <a:cs typeface="Arial" pitchFamily="34" charset="0"/>
            </a:endParaRPr>
          </a:p>
          <a:p>
            <a:pPr lvl="0" algn="justLow" eaLnBrk="0" hangingPunct="0">
              <a:lnSpc>
                <a:spcPct val="150000"/>
              </a:lnSpc>
              <a:tabLst>
                <a:tab pos="-457200" algn="l"/>
              </a:tabLst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 niveau de la RBA, ces zones couvrent 684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181 ha, repr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sentant pr</a:t>
            </a:r>
            <a:r>
              <a:rPr lang="fr-FR" dirty="0" smtClean="0"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de 23% de sa superficie globale.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345846" y="855242"/>
            <a:ext cx="2804187" cy="57861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Délimitation des zones B :</a:t>
            </a:r>
          </a:p>
          <a:p>
            <a:pPr marL="285750" indent="-285750">
              <a:buFontTx/>
              <a:buChar char="-"/>
            </a:pPr>
            <a:endParaRPr lang="fr-FR" sz="1600" b="1" dirty="0">
              <a:ln/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>
                <a:ln/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Conservation et gestion durable des ressources naturelles,</a:t>
            </a:r>
          </a:p>
          <a:p>
            <a:pPr marL="285750" indent="-285750">
              <a:buFontTx/>
              <a:buChar char="-"/>
            </a:pPr>
            <a:r>
              <a:rPr lang="fr-FR" sz="1600" b="1" dirty="0">
                <a:ln/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Protection directe des zones centrales pour atténuer l’impact de l’homme et des autres facteurs de dégradation.</a:t>
            </a:r>
          </a:p>
          <a:p>
            <a:pPr marL="285750" indent="-285750">
              <a:buFontTx/>
              <a:buChar char="-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Délimitation des zones C :</a:t>
            </a:r>
          </a:p>
          <a:p>
            <a:pPr marL="285750" indent="-285750">
              <a:buFontTx/>
              <a:buChar char="-"/>
            </a:pPr>
            <a:endParaRPr lang="fr-FR" sz="1600" b="1" dirty="0">
              <a:ln/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>
                <a:ln/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Zones des fortes activités agricoles (périmètres de grande hydraulique, PMH, terrains agricoles </a:t>
            </a:r>
            <a:r>
              <a:rPr lang="fr-FR" sz="1600" b="1" dirty="0" err="1">
                <a:ln/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bours</a:t>
            </a:r>
            <a:r>
              <a:rPr lang="fr-FR" sz="1600" b="1" dirty="0">
                <a:ln/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zones de mises en cultures…</a:t>
            </a:r>
          </a:p>
          <a:p>
            <a:pPr marL="285750" indent="-285750">
              <a:buFontTx/>
              <a:buChar char="-"/>
            </a:pPr>
            <a:r>
              <a:rPr lang="fr-FR" sz="1600" b="1" dirty="0">
                <a:ln/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Zones urbanisées (grandes agglomérations et centres urbains et ruraux…)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8446BD-005D-42B3-919C-E3459E43B0D2}"/>
              </a:ext>
            </a:extLst>
          </p:cNvPr>
          <p:cNvSpPr txBox="1"/>
          <p:nvPr/>
        </p:nvSpPr>
        <p:spPr>
          <a:xfrm>
            <a:off x="179512" y="188640"/>
            <a:ext cx="295232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Zones B et C  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45C10DCB-A7F0-45C6-BEC5-03B43E493EB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6" t="3095" r="3404" b="8550"/>
          <a:stretch/>
        </p:blipFill>
        <p:spPr bwMode="auto">
          <a:xfrm>
            <a:off x="3150034" y="0"/>
            <a:ext cx="5981516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2410A249-32AF-4F88-808C-1617595A5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936029"/>
              </p:ext>
            </p:extLst>
          </p:nvPr>
        </p:nvGraphicFramePr>
        <p:xfrm>
          <a:off x="6045466" y="11401"/>
          <a:ext cx="3070041" cy="1785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5213">
                  <a:extLst>
                    <a:ext uri="{9D8B030D-6E8A-4147-A177-3AD203B41FA5}">
                      <a16:colId xmlns="" xmlns:a16="http://schemas.microsoft.com/office/drawing/2014/main" val="260922248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1184349869"/>
                    </a:ext>
                  </a:extLst>
                </a:gridCol>
                <a:gridCol w="670732">
                  <a:extLst>
                    <a:ext uri="{9D8B030D-6E8A-4147-A177-3AD203B41FA5}">
                      <a16:colId xmlns="" xmlns:a16="http://schemas.microsoft.com/office/drawing/2014/main" val="2021643733"/>
                    </a:ext>
                  </a:extLst>
                </a:gridCol>
              </a:tblGrid>
              <a:tr h="439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Zone de la RBA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Sup (ha)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Sup (%)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0256271"/>
                  </a:ext>
                </a:extLst>
              </a:tr>
              <a:tr h="336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Zones centrales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66 384</a:t>
                      </a:r>
                      <a:endParaRPr lang="fr-FR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2,2</a:t>
                      </a:r>
                      <a:endParaRPr lang="fr-FR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9463800"/>
                  </a:ext>
                </a:extLst>
              </a:tr>
              <a:tr h="336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Zones tampon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684 181</a:t>
                      </a:r>
                      <a:endParaRPr lang="fr-FR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22,9</a:t>
                      </a:r>
                      <a:endParaRPr lang="fr-FR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6714781"/>
                  </a:ext>
                </a:extLst>
              </a:tr>
              <a:tr h="336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Zones de transition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2 235 059</a:t>
                      </a:r>
                      <a:endParaRPr lang="fr-FR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74,9</a:t>
                      </a:r>
                      <a:endParaRPr lang="fr-FR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710970"/>
                  </a:ext>
                </a:extLst>
              </a:tr>
              <a:tr h="336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Total RBA 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2 985 624</a:t>
                      </a:r>
                      <a:endParaRPr lang="fr-FR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100,0</a:t>
                      </a:r>
                      <a:endParaRPr lang="fr-FR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07415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65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480" y="546067"/>
            <a:ext cx="609788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1F497D">
                    <a:lumMod val="90000"/>
                  </a:srgbClr>
                </a:solidFill>
                <a:ea typeface="Times New Roman" pitchFamily="18" charset="0"/>
                <a:cs typeface="Calibri" pitchFamily="34" charset="0"/>
              </a:rPr>
              <a:t> </a:t>
            </a:r>
          </a:p>
          <a:p>
            <a:pPr algn="ctr">
              <a:defRPr/>
            </a:pPr>
            <a:endParaRPr lang="fr-FR" sz="2800" dirty="0">
              <a:solidFill>
                <a:srgbClr val="1F497D">
                  <a:lumMod val="9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57356" y="710967"/>
            <a:ext cx="5801468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1F497D">
                    <a:lumMod val="90000"/>
                  </a:srgbClr>
                </a:solidFill>
                <a:ea typeface="Times New Roman" pitchFamily="18" charset="0"/>
                <a:cs typeface="Calibri" pitchFamily="34" charset="0"/>
              </a:rPr>
              <a:t>MERCI DE VOTRE ATTENTION</a:t>
            </a:r>
            <a:endParaRPr lang="fr-FR" sz="3600" dirty="0">
              <a:solidFill>
                <a:srgbClr val="1F497D">
                  <a:lumMod val="9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95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:\ETUDES AGRINTER\EVALUATION RBA\BIBLIOGRAPGIE\Tikert\Important synthese Afkir\RBA zonage avec SIBE Parc.jpg">
            <a:extLst>
              <a:ext uri="{FF2B5EF4-FFF2-40B4-BE49-F238E27FC236}">
                <a16:creationId xmlns="" xmlns:a16="http://schemas.microsoft.com/office/drawing/2014/main" id="{EE600AC7-2B69-4F0E-8BDE-F55266D1B7D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98" t="4658" r="9086" b="5842"/>
          <a:stretch/>
        </p:blipFill>
        <p:spPr bwMode="auto">
          <a:xfrm>
            <a:off x="0" y="476672"/>
            <a:ext cx="6084168" cy="6362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6"/>
                </a:solidFill>
              </a:rPr>
              <a:t>RÉSERVE DE BIOSPHÈRE DE L’ARGANERAIE</a:t>
            </a:r>
          </a:p>
        </p:txBody>
      </p:sp>
      <p:sp>
        <p:nvSpPr>
          <p:cNvPr id="7" name="Rectangle 6"/>
          <p:cNvSpPr/>
          <p:nvPr/>
        </p:nvSpPr>
        <p:spPr>
          <a:xfrm>
            <a:off x="5786446" y="500042"/>
            <a:ext cx="3199198" cy="30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 b="1" dirty="0"/>
          </a:p>
          <a:p>
            <a:pPr algn="ctr"/>
            <a:r>
              <a:rPr lang="fr-FR" sz="1600" b="1" dirty="0">
                <a:solidFill>
                  <a:srgbClr val="FFFF00"/>
                </a:solidFill>
              </a:rPr>
              <a:t>3 principaux objectifs de la RBA :</a:t>
            </a:r>
          </a:p>
          <a:p>
            <a:pPr algn="ctr"/>
            <a:endParaRPr lang="fr-FR" sz="800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/>
              <a:t>Préservation des ressources biologiques, valeurs paysagères et culturelles ;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smtClean="0"/>
              <a:t>Maintien de </a:t>
            </a:r>
            <a:r>
              <a:rPr lang="fr-FR" sz="1600" dirty="0"/>
              <a:t>l’équilibre </a:t>
            </a:r>
            <a:r>
              <a:rPr lang="fr-FR" sz="1600" dirty="0" smtClean="0"/>
              <a:t>des écosystèmes</a:t>
            </a:r>
            <a:r>
              <a:rPr lang="fr-FR" sz="1600" dirty="0"/>
              <a:t> ;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/>
              <a:t>Contribution au développement local et régional de la zone. </a:t>
            </a:r>
          </a:p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285984" y="506907"/>
            <a:ext cx="3429024" cy="905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fr-FR" sz="1600" dirty="0"/>
              <a:t>2,5 </a:t>
            </a:r>
            <a:r>
              <a:rPr lang="fr-FR" sz="1600" dirty="0" smtClean="0"/>
              <a:t>millions </a:t>
            </a:r>
            <a:r>
              <a:rPr lang="fr-FR" sz="1600" dirty="0"/>
              <a:t>d’ha </a:t>
            </a:r>
            <a:r>
              <a:rPr lang="fr-FR" sz="1400" dirty="0" smtClean="0"/>
              <a:t>(</a:t>
            </a:r>
            <a:r>
              <a:rPr lang="fr-FR" sz="1400" dirty="0"/>
              <a:t>7 </a:t>
            </a:r>
            <a:r>
              <a:rPr lang="fr-FR" sz="1400" dirty="0" smtClean="0"/>
              <a:t>Provinces, </a:t>
            </a:r>
            <a:r>
              <a:rPr lang="fr-FR" sz="1400" dirty="0"/>
              <a:t>3 </a:t>
            </a:r>
            <a:r>
              <a:rPr lang="fr-FR" sz="1400" dirty="0" smtClean="0"/>
              <a:t>Régions)</a:t>
            </a:r>
            <a:endParaRPr lang="fr-FR" sz="1600" dirty="0"/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fr-FR" sz="1600" dirty="0"/>
              <a:t>Ecosystème multifonctionnel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fr-FR" sz="1600" dirty="0"/>
              <a:t>Grand intérêt pour </a:t>
            </a:r>
            <a:r>
              <a:rPr lang="fr-FR" sz="1600" dirty="0" smtClean="0"/>
              <a:t>la biodiversité </a:t>
            </a:r>
            <a:endParaRPr lang="fr-FR" sz="1600" dirty="0"/>
          </a:p>
          <a:p>
            <a:pPr algn="just"/>
            <a:endParaRPr lang="fr-FR" sz="1600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E8BC4F6-C98B-4C02-B8E4-A759ED044EB9}"/>
              </a:ext>
            </a:extLst>
          </p:cNvPr>
          <p:cNvSpPr/>
          <p:nvPr/>
        </p:nvSpPr>
        <p:spPr>
          <a:xfrm>
            <a:off x="3203848" y="6381328"/>
            <a:ext cx="4392488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860032" y="3573016"/>
            <a:ext cx="4268488" cy="326607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u="sng" dirty="0">
                <a:solidFill>
                  <a:srgbClr val="FFFF00"/>
                </a:solidFill>
              </a:rPr>
              <a:t>Dates clés de la RBA :</a:t>
            </a:r>
          </a:p>
          <a:p>
            <a:pPr algn="ctr"/>
            <a:endParaRPr lang="fr-FR" sz="800" b="1" u="sng" dirty="0"/>
          </a:p>
          <a:p>
            <a:pPr algn="ctr"/>
            <a:endParaRPr lang="fr-FR" sz="800" b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u="sng" dirty="0">
                <a:solidFill>
                  <a:schemeClr val="accent6"/>
                </a:solidFill>
              </a:rPr>
              <a:t>8/12/1998 </a:t>
            </a:r>
            <a:r>
              <a:rPr lang="fr-FR" sz="1600" b="1" dirty="0">
                <a:solidFill>
                  <a:schemeClr val="accent6"/>
                </a:solidFill>
              </a:rPr>
              <a:t>: </a:t>
            </a:r>
            <a:r>
              <a:rPr lang="fr-FR" sz="1600" b="1" dirty="0" smtClean="0">
                <a:solidFill>
                  <a:schemeClr val="bg1"/>
                </a:solidFill>
              </a:rPr>
              <a:t>Reconnaissance de </a:t>
            </a:r>
            <a:r>
              <a:rPr lang="fr-FR" sz="1600" b="1" dirty="0">
                <a:solidFill>
                  <a:schemeClr val="bg1"/>
                </a:solidFill>
              </a:rPr>
              <a:t>la RBA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u="sng" dirty="0">
                <a:solidFill>
                  <a:schemeClr val="accent6"/>
                </a:solidFill>
              </a:rPr>
              <a:t>2002 </a:t>
            </a:r>
            <a:r>
              <a:rPr lang="fr-FR" sz="1600" b="1" dirty="0">
                <a:solidFill>
                  <a:schemeClr val="accent6"/>
                </a:solidFill>
              </a:rPr>
              <a:t>: </a:t>
            </a:r>
            <a:r>
              <a:rPr lang="fr-FR" sz="1600" b="1" dirty="0"/>
              <a:t>Elaboration du Plan Cadre</a:t>
            </a:r>
          </a:p>
          <a:p>
            <a:endParaRPr lang="fr-FR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u="sng" dirty="0">
                <a:solidFill>
                  <a:schemeClr val="accent6"/>
                </a:solidFill>
              </a:rPr>
              <a:t>2006</a:t>
            </a:r>
            <a:r>
              <a:rPr lang="fr-FR" sz="1600" b="1" dirty="0">
                <a:solidFill>
                  <a:schemeClr val="accent6"/>
                </a:solidFill>
              </a:rPr>
              <a:t>: </a:t>
            </a:r>
            <a:r>
              <a:rPr lang="fr-FR" sz="1600" b="1" dirty="0"/>
              <a:t>Mission d’appui : nécessité de création d’Unité de Coordination et Comité Régional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/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/>
                </a:solidFill>
              </a:rPr>
              <a:t>2008 : </a:t>
            </a:r>
            <a:r>
              <a:rPr lang="fr-FR" sz="1600" b="1" dirty="0"/>
              <a:t>1</a:t>
            </a:r>
            <a:r>
              <a:rPr lang="fr-FR" sz="1600" b="1" baseline="30000" dirty="0"/>
              <a:t>ère</a:t>
            </a:r>
            <a:r>
              <a:rPr lang="fr-FR" sz="1600" b="1" dirty="0"/>
              <a:t> évaluation décennale (reconduction)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fr-FR" sz="600" dirty="0"/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/>
                </a:solidFill>
              </a:rPr>
              <a:t>2018 : </a:t>
            </a:r>
            <a:r>
              <a:rPr lang="fr-FR" sz="1600" b="1" dirty="0">
                <a:solidFill>
                  <a:schemeClr val="bg1"/>
                </a:solidFill>
              </a:rPr>
              <a:t>2</a:t>
            </a:r>
            <a:r>
              <a:rPr lang="fr-FR" sz="1600" b="1" baseline="30000" dirty="0">
                <a:solidFill>
                  <a:schemeClr val="bg1"/>
                </a:solidFill>
              </a:rPr>
              <a:t>ème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/>
              <a:t>évaluation décennale (reconduction)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801FE3C3-DD82-4629-92F0-494AAB37FBD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4" t="7324" r="54514" b="12802"/>
          <a:stretch/>
        </p:blipFill>
        <p:spPr bwMode="auto">
          <a:xfrm>
            <a:off x="3431310" y="4811440"/>
            <a:ext cx="1376179" cy="2007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8442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0" y="0"/>
            <a:ext cx="91440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>
              <a:lnSpc>
                <a:spcPct val="150000"/>
              </a:lnSpc>
              <a:tabLst>
                <a:tab pos="4298950" algn="l"/>
              </a:tabLst>
            </a:pP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L’ancien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zonage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été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proposé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en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compte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de :</a:t>
            </a:r>
            <a:endParaRPr lang="fr-FR" altLang="zh-CN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1" indent="361950" algn="just" eaLnBrk="0" hangingPunct="0">
              <a:lnSpc>
                <a:spcPct val="150000"/>
              </a:lnSpc>
              <a:buFontTx/>
              <a:buChar char="•"/>
              <a:tabLst>
                <a:tab pos="4298950" algn="l"/>
              </a:tabLst>
            </a:pPr>
            <a:r>
              <a:rPr lang="fr-FR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Le réseau des Aires Protégées identifiées dans le PDAP ;</a:t>
            </a:r>
          </a:p>
          <a:p>
            <a:pPr marL="0" lvl="1" indent="361950" algn="just" eaLnBrk="0" hangingPunct="0">
              <a:lnSpc>
                <a:spcPct val="150000"/>
              </a:lnSpc>
              <a:buFontTx/>
              <a:buChar char="•"/>
              <a:tabLst>
                <a:tab pos="4298950" algn="l"/>
              </a:tabLst>
            </a:pPr>
            <a:r>
              <a:rPr lang="fr-FR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Des peuplements d’arganier en bon état.</a:t>
            </a:r>
          </a:p>
          <a:p>
            <a:pPr marL="0" lvl="1" indent="361950" algn="just" eaLnBrk="0" hangingPunct="0">
              <a:lnSpc>
                <a:spcPct val="150000"/>
              </a:lnSpc>
              <a:buFontTx/>
              <a:buChar char="•"/>
              <a:tabLst>
                <a:tab pos="4298950" algn="l"/>
              </a:tabLst>
            </a:pP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Centré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sur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les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écosystèmes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à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arganier</a:t>
            </a:r>
            <a:endParaRPr lang="en-GB" altLang="zh-CN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1" indent="361950" algn="just" eaLnBrk="0" hangingPunct="0">
              <a:lnSpc>
                <a:spcPct val="150000"/>
              </a:lnSpc>
              <a:tabLst>
                <a:tab pos="4298950" algn="l"/>
              </a:tabLst>
            </a:pPr>
            <a:endParaRPr lang="fr-FR" altLang="zh-CN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298950" algn="l"/>
              </a:tabLst>
            </a:pP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La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révision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du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zonage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en 2020, a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été</a:t>
            </a:r>
            <a:r>
              <a:rPr kumimoji="0" lang="en-GB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GB" altLang="zh-CN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réalisée</a:t>
            </a:r>
            <a:r>
              <a:rPr kumimoji="0" lang="en-GB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GB" altLang="zh-CN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sur</a:t>
            </a:r>
            <a:r>
              <a:rPr kumimoji="0" lang="en-GB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la base de </a:t>
            </a:r>
            <a:r>
              <a:rPr kumimoji="0" lang="en-GB" altLang="zh-CN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trois</a:t>
            </a:r>
            <a:r>
              <a:rPr kumimoji="0" lang="en-GB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GB" altLang="zh-CN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considérations</a:t>
            </a:r>
            <a:r>
              <a:rPr kumimoji="0" lang="en-GB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GB" altLang="zh-CN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essentielles</a:t>
            </a:r>
            <a:r>
              <a:rPr kumimoji="0" lang="en-GB" altLang="zh-CN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:</a:t>
            </a:r>
          </a:p>
          <a:p>
            <a:pPr marR="0" lvl="0" indent="3619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298950" algn="l"/>
              </a:tabLst>
            </a:pP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l’évolution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des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valeurs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biologiques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et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écologiques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de la RBA ;</a:t>
            </a:r>
            <a:endParaRPr kumimoji="0" lang="fr-FR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R="0" lvl="0" indent="3619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298950" algn="l"/>
              </a:tabLst>
            </a:pP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l’évolution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du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contexte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socioéconomique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 ;</a:t>
            </a:r>
            <a:endParaRPr kumimoji="0" lang="fr-FR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R="0" lvl="0" indent="3619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298950" algn="l"/>
              </a:tabLst>
            </a:pP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l’adéquation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avec les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normes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en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vigueur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au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niveau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des RB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nationales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et </a:t>
            </a:r>
            <a:r>
              <a:rPr kumimoji="0" lang="en-GB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internationales</a:t>
            </a:r>
            <a:r>
              <a:rPr kumimoji="0" lang="en-GB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lvl="0" algn="just" eaLnBrk="0" hangingPunct="0">
              <a:lnSpc>
                <a:spcPct val="150000"/>
              </a:lnSpc>
              <a:buFontTx/>
              <a:buChar char="•"/>
              <a:tabLst>
                <a:tab pos="4298950" algn="l"/>
              </a:tabLst>
            </a:pP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Le concept a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été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élargi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afin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d’inclure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d’autres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écosystèmes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valeur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biologique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incontestable et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situés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dans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altLang="zh-CN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l’aire</a:t>
            </a:r>
            <a:r>
              <a:rPr lang="en-GB" altLang="zh-C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de la RBA</a:t>
            </a:r>
            <a:r>
              <a:rPr lang="en-GB" altLang="zh-CN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GB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298950" algn="l"/>
              </a:tabLst>
            </a:pPr>
            <a:endParaRPr lang="en-GB" altLang="zh-CN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298950" algn="l"/>
              </a:tabLst>
            </a:pPr>
            <a:endParaRPr kumimoji="0" lang="fr-FR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1187624" y="428178"/>
            <a:ext cx="6984776" cy="680186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Approche globale :</a:t>
            </a:r>
            <a:endParaRPr lang="fr-FR" sz="2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Examen de l’ancien Zonage de la RBA</a:t>
            </a:r>
          </a:p>
          <a:p>
            <a:pPr marL="800100" lvl="1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Rapport d’évaluation 2008-2017 (Etude actuelle)</a:t>
            </a: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Analyse biblio de l’ancien zonage (ses indicateurs, ses limites…)</a:t>
            </a: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Données actualisées sur ces zones (Plans de gestion, études des aires protégées, EIE, recherches, publications…)</a:t>
            </a:r>
          </a:p>
          <a:p>
            <a:pPr marL="800100" lvl="1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Réalisation d’une cartographie zonale globale avec identification des </a:t>
            </a:r>
            <a:r>
              <a:rPr lang="fr-FR" sz="16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grandes </a:t>
            </a: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zones biogéographiques : les plaines, le Haut Atlas, l’Anti Atlas, le littoral.</a:t>
            </a:r>
          </a:p>
          <a:p>
            <a:pPr marL="342900" indent="-342900">
              <a:buAutoNum type="arabicPeriod"/>
            </a:pPr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Actualisation du zonage :</a:t>
            </a:r>
          </a:p>
          <a:p>
            <a:pPr marL="342900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Pour les zones centrales (Zones A) :</a:t>
            </a:r>
          </a:p>
          <a:p>
            <a:pPr marL="1257300" lvl="2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Vérifier si le maintien global du statut est cohérent ;</a:t>
            </a:r>
          </a:p>
          <a:p>
            <a:pPr marL="1257300" lvl="2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Vérifier si les limites sont cohérentes ;</a:t>
            </a:r>
          </a:p>
          <a:p>
            <a:pPr marL="1257300" lvl="2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Proposer éventuellement, avec justificatif, la création d’autres zones centrales.</a:t>
            </a:r>
          </a:p>
          <a:p>
            <a:pPr marL="800100" lvl="1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Tx/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Identification des zones tampon (Zones B)</a:t>
            </a:r>
          </a:p>
          <a:p>
            <a:pPr marL="800100" lvl="1" indent="-342900">
              <a:buFontTx/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Identification des zones de transition par soustraction (Zones C)</a:t>
            </a:r>
          </a:p>
          <a:p>
            <a:pPr marL="342900" indent="-342900">
              <a:buAutoNum type="arabicPeriod"/>
            </a:pPr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="" xmlns:a16="http://schemas.microsoft.com/office/drawing/2014/main" id="{06FB5438-B911-4BBC-A5E0-7B2D979A2231}"/>
              </a:ext>
            </a:extLst>
          </p:cNvPr>
          <p:cNvCxnSpPr/>
          <p:nvPr/>
        </p:nvCxnSpPr>
        <p:spPr>
          <a:xfrm flipV="1">
            <a:off x="1259632" y="476672"/>
            <a:ext cx="6696744" cy="360040"/>
          </a:xfrm>
          <a:prstGeom prst="bentConnector3">
            <a:avLst>
              <a:gd name="adj1" fmla="val 3211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117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1750928A-66E8-410C-9164-2869E103FF1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984" t="9605" r="3984" b="3029"/>
          <a:stretch/>
        </p:blipFill>
        <p:spPr>
          <a:xfrm>
            <a:off x="0" y="0"/>
            <a:ext cx="5760640" cy="6858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graphicFrame>
        <p:nvGraphicFramePr>
          <p:cNvPr id="4" name="Graphique 3">
            <a:extLst>
              <a:ext uri="{FF2B5EF4-FFF2-40B4-BE49-F238E27FC236}">
                <a16:creationId xmlns="" xmlns:a16="http://schemas.microsoft.com/office/drawing/2014/main" id="{D0FDB394-2E5E-420E-ABBB-2CBB8AC8BD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68933306"/>
              </p:ext>
            </p:extLst>
          </p:nvPr>
        </p:nvGraphicFramePr>
        <p:xfrm>
          <a:off x="5615608" y="1714488"/>
          <a:ext cx="352839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6290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1187624" y="428178"/>
            <a:ext cx="6984776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Plan de vérification:</a:t>
            </a:r>
            <a:endParaRPr lang="fr-FR" sz="2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="" xmlns:a16="http://schemas.microsoft.com/office/drawing/2014/main" id="{06FB5438-B911-4BBC-A5E0-7B2D979A2231}"/>
              </a:ext>
            </a:extLst>
          </p:cNvPr>
          <p:cNvCxnSpPr/>
          <p:nvPr/>
        </p:nvCxnSpPr>
        <p:spPr>
          <a:xfrm flipV="1">
            <a:off x="1259632" y="476672"/>
            <a:ext cx="6696744" cy="360040"/>
          </a:xfrm>
          <a:prstGeom prst="bentConnector3">
            <a:avLst>
              <a:gd name="adj1" fmla="val 3211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au 1">
            <a:extLst>
              <a:ext uri="{FF2B5EF4-FFF2-40B4-BE49-F238E27FC236}">
                <a16:creationId xmlns="" xmlns:a16="http://schemas.microsoft.com/office/drawing/2014/main" id="{A0A642FD-0F8E-40BD-BDB2-23F52A81B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4379388"/>
              </p:ext>
            </p:extLst>
          </p:nvPr>
        </p:nvGraphicFramePr>
        <p:xfrm>
          <a:off x="881589" y="885206"/>
          <a:ext cx="6935488" cy="5948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8749">
                  <a:extLst>
                    <a:ext uri="{9D8B030D-6E8A-4147-A177-3AD203B41FA5}">
                      <a16:colId xmlns="" xmlns:a16="http://schemas.microsoft.com/office/drawing/2014/main" val="2965307676"/>
                    </a:ext>
                  </a:extLst>
                </a:gridCol>
                <a:gridCol w="1868176">
                  <a:extLst>
                    <a:ext uri="{9D8B030D-6E8A-4147-A177-3AD203B41FA5}">
                      <a16:colId xmlns="" xmlns:a16="http://schemas.microsoft.com/office/drawing/2014/main" val="619903881"/>
                    </a:ext>
                  </a:extLst>
                </a:gridCol>
                <a:gridCol w="1409724">
                  <a:extLst>
                    <a:ext uri="{9D8B030D-6E8A-4147-A177-3AD203B41FA5}">
                      <a16:colId xmlns="" xmlns:a16="http://schemas.microsoft.com/office/drawing/2014/main" val="3177767349"/>
                    </a:ext>
                  </a:extLst>
                </a:gridCol>
                <a:gridCol w="1018134">
                  <a:extLst>
                    <a:ext uri="{9D8B030D-6E8A-4147-A177-3AD203B41FA5}">
                      <a16:colId xmlns="" xmlns:a16="http://schemas.microsoft.com/office/drawing/2014/main" val="2870223020"/>
                    </a:ext>
                  </a:extLst>
                </a:gridCol>
                <a:gridCol w="1570705">
                  <a:extLst>
                    <a:ext uri="{9D8B030D-6E8A-4147-A177-3AD203B41FA5}">
                      <a16:colId xmlns="" xmlns:a16="http://schemas.microsoft.com/office/drawing/2014/main" val="1291246452"/>
                    </a:ext>
                  </a:extLst>
                </a:gridCol>
              </a:tblGrid>
              <a:tr h="361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Nom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Plan de gestion </a:t>
                      </a:r>
                      <a:r>
                        <a:rPr lang="fr-MA" sz="1400" dirty="0" smtClean="0">
                          <a:effectLst/>
                        </a:rPr>
                        <a:t>ou étude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Zone 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Secteur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extLst>
                  <a:ext uri="{0D108BD9-81ED-4DB2-BD59-A6C34878D82A}">
                    <a16:rowId xmlns="" xmlns:a16="http://schemas.microsoft.com/office/drawing/2014/main" val="2544341687"/>
                  </a:ext>
                </a:extLst>
              </a:tr>
              <a:tr h="174892">
                <a:tc rowSpan="1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PN &amp; SIBE (13)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PN Souss Massa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x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3 zones 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Littoral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702507920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Aïn Asmama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x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Haut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455223097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Jbel Amsittene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Haut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759968272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Ademine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Plaine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170532526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Tafingoult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Haut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876426325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Assads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042295969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Jbel Lkest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 smtClean="0">
                          <a:effectLst/>
                        </a:rPr>
                        <a:t>x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4081199163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Anezi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499465017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Aït </a:t>
                      </a:r>
                      <a:r>
                        <a:rPr lang="fr-MA" sz="1400" dirty="0" err="1" smtClean="0">
                          <a:effectLst/>
                        </a:rPr>
                        <a:t>Erkha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x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301239494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Bou Timezguida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x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985057514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Dunes d’Essaouira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x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Littoral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866378237"/>
                  </a:ext>
                </a:extLst>
              </a:tr>
              <a:tr h="24711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Archipel d’Essaouira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Eléments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Littoral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841686372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Aghroud/Tamri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x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Haut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380448743"/>
                  </a:ext>
                </a:extLst>
              </a:tr>
              <a:tr h="174892">
                <a:tc rowSpan="7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Zone A hors PN &amp; SIBE (7)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Oulqadi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697106310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Ikounka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Plaine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179768662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Sidi Ali Ou Toul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707477443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Tangarfa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2636699809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Tazgaft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Anti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733200542"/>
                  </a:ext>
                </a:extLst>
              </a:tr>
              <a:tr h="2027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Aougzmir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Littoral/Haut Atlas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469022308"/>
                  </a:ext>
                </a:extLst>
              </a:tr>
              <a:tr h="17489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Amagour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Haut Atlas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3437866992"/>
                  </a:ext>
                </a:extLst>
              </a:tr>
              <a:tr h="548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Autres (1)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Aire du Dragonnier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Etude </a:t>
                      </a:r>
                      <a:r>
                        <a:rPr lang="fr-MA" sz="1400" dirty="0" smtClean="0">
                          <a:effectLst/>
                        </a:rPr>
                        <a:t>(</a:t>
                      </a:r>
                      <a:r>
                        <a:rPr lang="fr-MA" sz="1400" dirty="0">
                          <a:effectLst/>
                        </a:rPr>
                        <a:t>UNESCO)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298950" algn="l"/>
                        </a:tabLst>
                      </a:pPr>
                      <a:r>
                        <a:rPr lang="fr-MA" sz="1400" dirty="0">
                          <a:effectLst/>
                        </a:rPr>
                        <a:t>Anti Atlas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870" marR="62870" marT="0" marB="0"/>
                </a:tc>
                <a:extLst>
                  <a:ext uri="{0D108BD9-81ED-4DB2-BD59-A6C34878D82A}">
                    <a16:rowId xmlns="" xmlns:a16="http://schemas.microsoft.com/office/drawing/2014/main" val="1031883076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7BCDA4EA-23CC-47B3-9CB1-42C71D3ADCAF}"/>
              </a:ext>
            </a:extLst>
          </p:cNvPr>
          <p:cNvSpPr txBox="1"/>
          <p:nvPr/>
        </p:nvSpPr>
        <p:spPr>
          <a:xfrm>
            <a:off x="3587258" y="5284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des zones centrales (A)</a:t>
            </a:r>
            <a:endParaRPr lang="fr-FR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0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1187624" y="428178"/>
            <a:ext cx="6984776" cy="54025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Approche globale :</a:t>
            </a:r>
            <a:endParaRPr lang="fr-FR" sz="2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Les indicateurs vérifiés pour le milieu naturel :</a:t>
            </a:r>
          </a:p>
          <a:p>
            <a:pPr marL="342900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</a:rPr>
              <a:t>Critère 1 : Aspects paysagers</a:t>
            </a:r>
          </a:p>
          <a:p>
            <a:pPr marL="800100" lvl="1" indent="-342900">
              <a:buFontTx/>
              <a:buAutoNum type="arabicPeriod"/>
            </a:pPr>
            <a:r>
              <a:rPr lang="fr-MA" sz="1600" b="1" dirty="0">
                <a:ln/>
                <a:latin typeface="Calibri" panose="020F0502020204030204" pitchFamily="34" charset="0"/>
              </a:rPr>
              <a:t>Critère 2 : Endémisme végétal</a:t>
            </a:r>
            <a:endParaRPr lang="fr-FR" sz="1600" b="1" dirty="0">
              <a:ln/>
              <a:latin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</a:rPr>
              <a:t>Critère 3 : Endémisme animal</a:t>
            </a: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</a:rPr>
              <a:t>Critère 4 : Etat global du milieu végétal</a:t>
            </a: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</a:rPr>
              <a:t>Critère 5 : Etat global de la faune</a:t>
            </a: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latin typeface="Calibri" panose="020F0502020204030204" pitchFamily="34" charset="0"/>
              </a:rPr>
              <a:t>Critère 6 : Efforts de régénération / reconstitution du milieu naturel</a:t>
            </a:r>
          </a:p>
          <a:p>
            <a:pPr marL="800100" lvl="1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</a:endParaRPr>
          </a:p>
          <a:p>
            <a:pPr marL="1905000" lvl="2" indent="-990600" algn="just">
              <a:lnSpc>
                <a:spcPct val="115000"/>
              </a:lnSpc>
              <a:spcAft>
                <a:spcPts val="0"/>
              </a:spcAft>
              <a:tabLst>
                <a:tab pos="4298950" algn="l"/>
              </a:tabLst>
            </a:pPr>
            <a:r>
              <a:rPr lang="fr-MA" sz="1600" b="1" dirty="0">
                <a:ln/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Valeurs attribuées :</a:t>
            </a:r>
          </a:p>
          <a:p>
            <a:pPr marL="2362200" lvl="3" indent="-990600" algn="just">
              <a:lnSpc>
                <a:spcPct val="115000"/>
              </a:lnSpc>
              <a:spcAft>
                <a:spcPts val="0"/>
              </a:spcAft>
              <a:tabLst>
                <a:tab pos="4298950" algn="l"/>
              </a:tabLst>
            </a:pPr>
            <a:r>
              <a:rPr lang="fr-MA" sz="16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0 : Critère absent / Valeur nulle</a:t>
            </a:r>
          </a:p>
          <a:p>
            <a:pPr marL="2362200" lvl="3" indent="-990600" algn="just">
              <a:lnSpc>
                <a:spcPct val="115000"/>
              </a:lnSpc>
              <a:spcAft>
                <a:spcPts val="0"/>
              </a:spcAft>
              <a:tabLst>
                <a:tab pos="4298950" algn="l"/>
              </a:tabLst>
            </a:pPr>
            <a:r>
              <a:rPr lang="fr-MA" sz="16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1 : Valeur très faible</a:t>
            </a:r>
            <a:endParaRPr lang="fr-FR" sz="1600" b="1" dirty="0">
              <a:ln/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marL="2362200" lvl="3" indent="-990600" algn="just">
              <a:lnSpc>
                <a:spcPct val="115000"/>
              </a:lnSpc>
              <a:spcAft>
                <a:spcPts val="0"/>
              </a:spcAft>
              <a:tabLst>
                <a:tab pos="4298950" algn="l"/>
              </a:tabLst>
            </a:pPr>
            <a:r>
              <a:rPr lang="fr-MA" sz="16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2 : Valeur faible</a:t>
            </a:r>
            <a:endParaRPr lang="fr-FR" sz="1600" b="1" dirty="0">
              <a:ln/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marL="2362200" lvl="3" indent="-990600" algn="just">
              <a:lnSpc>
                <a:spcPct val="115000"/>
              </a:lnSpc>
              <a:spcAft>
                <a:spcPts val="0"/>
              </a:spcAft>
              <a:tabLst>
                <a:tab pos="4298950" algn="l"/>
              </a:tabLst>
            </a:pPr>
            <a:r>
              <a:rPr lang="fr-MA" sz="16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3 : Valeur moyenne</a:t>
            </a:r>
            <a:endParaRPr lang="fr-FR" sz="1600" b="1" dirty="0">
              <a:ln/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marL="2362200" lvl="3" indent="-990600" algn="just">
              <a:lnSpc>
                <a:spcPct val="115000"/>
              </a:lnSpc>
              <a:spcAft>
                <a:spcPts val="800"/>
              </a:spcAft>
              <a:tabLst>
                <a:tab pos="4298950" algn="l"/>
              </a:tabLst>
            </a:pPr>
            <a:r>
              <a:rPr lang="fr-MA" sz="16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4 : Valeur élevée</a:t>
            </a:r>
            <a:endParaRPr lang="fr-FR" sz="1600" b="1" dirty="0">
              <a:ln/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="" xmlns:a16="http://schemas.microsoft.com/office/drawing/2014/main" id="{06FB5438-B911-4BBC-A5E0-7B2D979A2231}"/>
              </a:ext>
            </a:extLst>
          </p:cNvPr>
          <p:cNvCxnSpPr/>
          <p:nvPr/>
        </p:nvCxnSpPr>
        <p:spPr>
          <a:xfrm flipV="1">
            <a:off x="1259632" y="476672"/>
            <a:ext cx="6696744" cy="360040"/>
          </a:xfrm>
          <a:prstGeom prst="bentConnector3">
            <a:avLst>
              <a:gd name="adj1" fmla="val 3211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5A82D8A7-3EAB-4140-A43E-6D1D4EB7F3ED}"/>
              </a:ext>
            </a:extLst>
          </p:cNvPr>
          <p:cNvSpPr txBox="1"/>
          <p:nvPr/>
        </p:nvSpPr>
        <p:spPr>
          <a:xfrm>
            <a:off x="3587258" y="5284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des zones centrales (A)</a:t>
            </a:r>
            <a:endParaRPr lang="fr-FR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42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1187624" y="428178"/>
            <a:ext cx="6984776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et propositions :</a:t>
            </a:r>
            <a:endParaRPr lang="fr-FR" sz="2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Exemple de fiche d’analyse : </a:t>
            </a:r>
            <a:r>
              <a:rPr lang="fr-FR" sz="16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Site </a:t>
            </a:r>
            <a:r>
              <a:rPr lang="fr-FR" sz="1600" b="1" dirty="0" err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Ikounka</a:t>
            </a:r>
            <a:endParaRPr lang="fr-FR" sz="1600" b="1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="" xmlns:a16="http://schemas.microsoft.com/office/drawing/2014/main" id="{06FB5438-B911-4BBC-A5E0-7B2D979A2231}"/>
              </a:ext>
            </a:extLst>
          </p:cNvPr>
          <p:cNvCxnSpPr/>
          <p:nvPr/>
        </p:nvCxnSpPr>
        <p:spPr>
          <a:xfrm flipV="1">
            <a:off x="1259632" y="476672"/>
            <a:ext cx="6696744" cy="360040"/>
          </a:xfrm>
          <a:prstGeom prst="bentConnector3">
            <a:avLst>
              <a:gd name="adj1" fmla="val 4219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au 5">
            <a:extLst>
              <a:ext uri="{FF2B5EF4-FFF2-40B4-BE49-F238E27FC236}">
                <a16:creationId xmlns="" xmlns:a16="http://schemas.microsoft.com/office/drawing/2014/main" id="{5F785B3F-8106-48D7-828C-B6905D465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8668616"/>
              </p:ext>
            </p:extLst>
          </p:nvPr>
        </p:nvGraphicFramePr>
        <p:xfrm>
          <a:off x="1727684" y="1412776"/>
          <a:ext cx="5688632" cy="5397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121">
                  <a:extLst>
                    <a:ext uri="{9D8B030D-6E8A-4147-A177-3AD203B41FA5}">
                      <a16:colId xmlns="" xmlns:a16="http://schemas.microsoft.com/office/drawing/2014/main" val="4277884786"/>
                    </a:ext>
                  </a:extLst>
                </a:gridCol>
                <a:gridCol w="1864805">
                  <a:extLst>
                    <a:ext uri="{9D8B030D-6E8A-4147-A177-3AD203B41FA5}">
                      <a16:colId xmlns="" xmlns:a16="http://schemas.microsoft.com/office/drawing/2014/main" val="3363308222"/>
                    </a:ext>
                  </a:extLst>
                </a:gridCol>
                <a:gridCol w="791076">
                  <a:extLst>
                    <a:ext uri="{9D8B030D-6E8A-4147-A177-3AD203B41FA5}">
                      <a16:colId xmlns="" xmlns:a16="http://schemas.microsoft.com/office/drawing/2014/main" val="3899068399"/>
                    </a:ext>
                  </a:extLst>
                </a:gridCol>
                <a:gridCol w="810630">
                  <a:extLst>
                    <a:ext uri="{9D8B030D-6E8A-4147-A177-3AD203B41FA5}">
                      <a16:colId xmlns="" xmlns:a16="http://schemas.microsoft.com/office/drawing/2014/main" val="1278841707"/>
                    </a:ext>
                  </a:extLst>
                </a:gridCol>
              </a:tblGrid>
              <a:tr h="349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Site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 err="1">
                          <a:effectLst/>
                        </a:rPr>
                        <a:t>Ikounka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Secteur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Anti Atlas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2421638250"/>
                  </a:ext>
                </a:extLst>
              </a:tr>
              <a:tr h="169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Indice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Valeur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Somme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3313024636"/>
                  </a:ext>
                </a:extLst>
              </a:tr>
              <a:tr h="16916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Paysage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Macro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5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1348952609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Micro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729294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Spectaculaire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5614480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Modernisation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4618884"/>
                  </a:ext>
                </a:extLst>
              </a:tr>
              <a:tr h="16916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Endémisme végétal /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Limite d'aire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RBA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4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3002360888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Maroc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95343002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Maghreb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18448455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Limite d'aire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60232045"/>
                  </a:ext>
                </a:extLst>
              </a:tr>
              <a:tr h="16916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Endémisme animal /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Limite d'aire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RBA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2287197990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Maroc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4691826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Maghreb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2420934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Limite d'aire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1753364"/>
                  </a:ext>
                </a:extLst>
              </a:tr>
              <a:tr h="16916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Etat global milieu végétal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Coupes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7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1004398572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État pastoral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19607503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Espèces menacées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6096839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Cultures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0824558"/>
                  </a:ext>
                </a:extLst>
              </a:tr>
              <a:tr h="1691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Etat global milieu animal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Chasse/braconnage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4004761819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Espèces menacées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0239291"/>
                  </a:ext>
                </a:extLst>
              </a:tr>
              <a:tr h="16916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Efforts de régénération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Gestion locale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7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3793868169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Reboisement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186953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Gestion cynégétique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0708463"/>
                  </a:ext>
                </a:extLst>
              </a:tr>
              <a:tr h="1691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Aire protégée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6315506"/>
                  </a:ext>
                </a:extLst>
              </a:tr>
              <a:tr h="169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Note totale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MA" sz="1200" dirty="0">
                          <a:effectLst/>
                        </a:rPr>
                        <a:t>24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240" marR="64240" marT="0" marB="0" anchor="ctr"/>
                </a:tc>
                <a:extLst>
                  <a:ext uri="{0D108BD9-81ED-4DB2-BD59-A6C34878D82A}">
                    <a16:rowId xmlns="" xmlns:a16="http://schemas.microsoft.com/office/drawing/2014/main" val="100635916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4D14BACE-FC69-4CE7-8A0F-965F93DC5BFA}"/>
              </a:ext>
            </a:extLst>
          </p:cNvPr>
          <p:cNvSpPr txBox="1"/>
          <p:nvPr/>
        </p:nvSpPr>
        <p:spPr>
          <a:xfrm>
            <a:off x="4211960" y="5158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des zones centrales (A)</a:t>
            </a:r>
            <a:endParaRPr lang="fr-FR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2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7401481-8927-4BC2-B937-C2A4D2CA9CC5}"/>
              </a:ext>
            </a:extLst>
          </p:cNvPr>
          <p:cNvSpPr txBox="1"/>
          <p:nvPr/>
        </p:nvSpPr>
        <p:spPr>
          <a:xfrm>
            <a:off x="1187624" y="428178"/>
            <a:ext cx="6984776" cy="23698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et propositions :</a:t>
            </a:r>
            <a:endParaRPr lang="fr-FR" sz="2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FR" sz="1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Situation globale d’analyse au niveau des zones centrales :</a:t>
            </a:r>
          </a:p>
          <a:p>
            <a:pPr marL="342900" indent="-342900">
              <a:buAutoNum type="arabicPeriod"/>
            </a:pPr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r>
              <a:rPr lang="fr-FR" sz="1600" b="1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Anti-Atlas</a:t>
            </a:r>
          </a:p>
          <a:p>
            <a:r>
              <a:rPr lang="fr-FR" sz="1600" i="1" dirty="0">
                <a:ln/>
                <a:latin typeface="Calibri" panose="020F0502020204030204" pitchFamily="34" charset="0"/>
                <a:ea typeface="Calibri" panose="020F0502020204030204" pitchFamily="34" charset="0"/>
              </a:rPr>
              <a:t>	13 sites analysés :</a:t>
            </a:r>
          </a:p>
          <a:p>
            <a:endParaRPr lang="fr-FR" sz="1600" b="1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600" dirty="0">
              <a:ln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="" xmlns:a16="http://schemas.microsoft.com/office/drawing/2014/main" id="{06FB5438-B911-4BBC-A5E0-7B2D979A2231}"/>
              </a:ext>
            </a:extLst>
          </p:cNvPr>
          <p:cNvCxnSpPr/>
          <p:nvPr/>
        </p:nvCxnSpPr>
        <p:spPr>
          <a:xfrm flipV="1">
            <a:off x="1259632" y="476672"/>
            <a:ext cx="6696744" cy="360040"/>
          </a:xfrm>
          <a:prstGeom prst="bentConnector3">
            <a:avLst>
              <a:gd name="adj1" fmla="val 4219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au 1">
            <a:extLst>
              <a:ext uri="{FF2B5EF4-FFF2-40B4-BE49-F238E27FC236}">
                <a16:creationId xmlns="" xmlns:a16="http://schemas.microsoft.com/office/drawing/2014/main" id="{FE75DF43-4D4B-4748-B959-C2A351ED4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3130145"/>
              </p:ext>
            </p:extLst>
          </p:nvPr>
        </p:nvGraphicFramePr>
        <p:xfrm>
          <a:off x="142844" y="2204864"/>
          <a:ext cx="8715436" cy="3806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4710">
                  <a:extLst>
                    <a:ext uri="{9D8B030D-6E8A-4147-A177-3AD203B41FA5}">
                      <a16:colId xmlns="" xmlns:a16="http://schemas.microsoft.com/office/drawing/2014/main" val="3115349108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1685276236"/>
                    </a:ext>
                  </a:extLst>
                </a:gridCol>
                <a:gridCol w="2773304">
                  <a:extLst>
                    <a:ext uri="{9D8B030D-6E8A-4147-A177-3AD203B41FA5}">
                      <a16:colId xmlns="" xmlns:a16="http://schemas.microsoft.com/office/drawing/2014/main" val="4219286510"/>
                    </a:ext>
                  </a:extLst>
                </a:gridCol>
                <a:gridCol w="1084348">
                  <a:extLst>
                    <a:ext uri="{9D8B030D-6E8A-4147-A177-3AD203B41FA5}">
                      <a16:colId xmlns="" xmlns:a16="http://schemas.microsoft.com/office/drawing/2014/main" val="2592315735"/>
                    </a:ext>
                  </a:extLst>
                </a:gridCol>
              </a:tblGrid>
              <a:tr h="479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Nom de la zone centrale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Valeur attribuée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Commentaires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Retenu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749492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Aire du dragonnier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Les 2 sites les plus riches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0069769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Jbel Kest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0967486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Bou Timezguida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882453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Aït Er Rkha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2200587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Sidi Ali Ou Toul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6123731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Assads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1502748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Tangarfa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3956720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Tazgaft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5286633"/>
                  </a:ext>
                </a:extLst>
              </a:tr>
              <a:tr h="294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Collines au-dessus du barrage d’</a:t>
                      </a: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Aoulouz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4799813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Anezi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9223734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Bou </a:t>
                      </a: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Lbaroud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Alternative à </a:t>
                      </a: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Ikounka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Oui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8152443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>
                          <a:solidFill>
                            <a:schemeClr val="tx1"/>
                          </a:solidFill>
                          <a:effectLst/>
                        </a:rPr>
                        <a:t>Ikounka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Altéré par carrières, pauvre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Non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6512838"/>
                  </a:ext>
                </a:extLst>
              </a:tr>
              <a:tr h="25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 err="1">
                          <a:solidFill>
                            <a:schemeClr val="tx1"/>
                          </a:solidFill>
                          <a:effectLst/>
                        </a:rPr>
                        <a:t>Oulqadi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Risque minier majeur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MA" sz="1400" dirty="0">
                          <a:solidFill>
                            <a:schemeClr val="tx1"/>
                          </a:solidFill>
                          <a:effectLst/>
                        </a:rPr>
                        <a:t>Non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936122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6C96766-50D9-4628-BBE2-C6109108941E}"/>
              </a:ext>
            </a:extLst>
          </p:cNvPr>
          <p:cNvSpPr txBox="1"/>
          <p:nvPr/>
        </p:nvSpPr>
        <p:spPr>
          <a:xfrm>
            <a:off x="4198105" y="4978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Analyse des zones centrales (A)</a:t>
            </a:r>
            <a:endParaRPr lang="fr-FR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1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14950</TotalTime>
  <Words>1155</Words>
  <Application>Microsoft Office PowerPoint</Application>
  <PresentationFormat>Affichage à l'écran (4:3)</PresentationFormat>
  <Paragraphs>545</Paragraphs>
  <Slides>17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19" baseType="lpstr">
      <vt:lpstr>Thème Office</vt:lpstr>
      <vt:lpstr>1_Thème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k</dc:creator>
  <cp:lastModifiedBy>hp</cp:lastModifiedBy>
  <cp:revision>711</cp:revision>
  <dcterms:created xsi:type="dcterms:W3CDTF">2012-09-27T09:56:52Z</dcterms:created>
  <dcterms:modified xsi:type="dcterms:W3CDTF">2021-01-26T22:08:30Z</dcterms:modified>
</cp:coreProperties>
</file>